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58" r:id="rId4"/>
    <p:sldId id="259" r:id="rId5"/>
    <p:sldId id="260" r:id="rId6"/>
    <p:sldId id="262" r:id="rId7"/>
    <p:sldId id="263" r:id="rId8"/>
    <p:sldId id="264" r:id="rId9"/>
    <p:sldId id="268" r:id="rId10"/>
    <p:sldId id="269" r:id="rId11"/>
    <p:sldId id="271" r:id="rId12"/>
    <p:sldId id="270" r:id="rId13"/>
    <p:sldId id="738" r:id="rId14"/>
    <p:sldId id="267" r:id="rId15"/>
    <p:sldId id="739" r:id="rId16"/>
    <p:sldId id="326" r:id="rId17"/>
    <p:sldId id="25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291204-97C0-3840-A84F-D7B7F4C02C18}">
          <p14:sldIdLst>
            <p14:sldId id="256"/>
          </p14:sldIdLst>
        </p14:section>
        <p14:section name="IG" id="{D007B0A0-E515-A34C-A21C-EE325BAA0C25}">
          <p14:sldIdLst>
            <p14:sldId id="261"/>
            <p14:sldId id="258"/>
            <p14:sldId id="259"/>
            <p14:sldId id="260"/>
            <p14:sldId id="262"/>
          </p14:sldIdLst>
        </p14:section>
        <p14:section name="LAC ecosystem" id="{8B148DE4-98EC-5D42-AE76-15C969DBDAA0}">
          <p14:sldIdLst>
            <p14:sldId id="263"/>
            <p14:sldId id="264"/>
            <p14:sldId id="268"/>
            <p14:sldId id="269"/>
          </p14:sldIdLst>
        </p14:section>
        <p14:section name="LACNIC Numbers" id="{3308F6F5-4EC6-C646-AF2C-11B65D00827C}">
          <p14:sldIdLst>
            <p14:sldId id="271"/>
            <p14:sldId id="270"/>
            <p14:sldId id="738"/>
            <p14:sldId id="267"/>
            <p14:sldId id="739"/>
            <p14:sldId id="326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525"/>
    <a:srgbClr val="F2A53B"/>
    <a:srgbClr val="459D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7"/>
    <p:restoredTop sz="94662"/>
  </p:normalViewPr>
  <p:slideViewPr>
    <p:cSldViewPr snapToGrid="0" snapToObjects="1">
      <p:cViewPr varScale="1">
        <p:scale>
          <a:sx n="112" d="100"/>
          <a:sy n="112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SERVIDORMLA\Clientes\Lacnic\LC08%20-%20Satisfacci&#243;n%20evolutivo%202018\4%20-%20An&#225;lisis\Valentina\Procesamiento_LC0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/SERVIDORMLA\Clientes\Lacnic\LC08%20-%20Satisfacci&#243;n%20evolutivo%202018\4%20-%20An&#225;lisis\Valentina\Procesamiento_LC08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/SERVIDORMLA\Clientes\Lacnic\LC08%20-%20Satisfacci&#243;n%20evolutivo%202018\4%20-%20An&#225;lisis\Valentina\Procesamiento_LC08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/SERVIDORMLA\Clientes\Lacnic\LC08%20-%20Satisfacci&#243;n%20evolutivo%202018\4%20-%20An&#225;lisis\Valentina\Procesamiento_LC08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/SERVIDORMLA\Clientes\Lacnic\LC08%20-%20Satisfacci&#243;n%20evolutivo%202018\4%20-%20An&#225;lisis\Valentina\Procesamiento_LC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208035879002009"/>
          <c:y val="4.1293937399691498E-2"/>
          <c:w val="0.51525406391159778"/>
          <c:h val="0.8506742942313344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P.WEB!$B$251</c:f>
              <c:strCache>
                <c:ptCount val="1"/>
                <c:pt idx="0">
                  <c:v>Muy insatisfecho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P.WEB!$C$250:$D$250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P.WEB!$C$251:$D$251</c:f>
              <c:numCache>
                <c:formatCode>0%</c:formatCode>
                <c:ptCount val="2"/>
                <c:pt idx="0">
                  <c:v>0.03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76-7C4D-87BB-F067874A753F}"/>
            </c:ext>
          </c:extLst>
        </c:ser>
        <c:ser>
          <c:idx val="1"/>
          <c:order val="1"/>
          <c:tx>
            <c:strRef>
              <c:f>P.WEB!$B$252</c:f>
              <c:strCache>
                <c:ptCount val="1"/>
                <c:pt idx="0">
                  <c:v>Insatisfecho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P.WEB!$C$250:$D$250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P.WEB!$C$252:$D$252</c:f>
              <c:numCache>
                <c:formatCode>0%</c:formatCode>
                <c:ptCount val="2"/>
                <c:pt idx="0">
                  <c:v>0.1</c:v>
                </c:pt>
                <c:pt idx="1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76-7C4D-87BB-F067874A753F}"/>
            </c:ext>
          </c:extLst>
        </c:ser>
        <c:ser>
          <c:idx val="2"/>
          <c:order val="2"/>
          <c:tx>
            <c:strRef>
              <c:f>P.WEB!$B$253</c:f>
              <c:strCache>
                <c:ptCount val="1"/>
                <c:pt idx="0">
                  <c:v>Ni satisfecho ni insatisfecho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P.WEB!$C$250:$D$250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P.WEB!$C$253:$D$253</c:f>
              <c:numCache>
                <c:formatCode>0%</c:formatCode>
                <c:ptCount val="2"/>
                <c:pt idx="0">
                  <c:v>0.21</c:v>
                </c:pt>
                <c:pt idx="1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76-7C4D-87BB-F067874A753F}"/>
            </c:ext>
          </c:extLst>
        </c:ser>
        <c:ser>
          <c:idx val="3"/>
          <c:order val="3"/>
          <c:tx>
            <c:strRef>
              <c:f>P.WEB!$B$254</c:f>
              <c:strCache>
                <c:ptCount val="1"/>
                <c:pt idx="0">
                  <c:v>Satisfecho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P.WEB!$C$250:$D$250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P.WEB!$C$254:$D$254</c:f>
              <c:numCache>
                <c:formatCode>0%</c:formatCode>
                <c:ptCount val="2"/>
                <c:pt idx="0">
                  <c:v>0.48</c:v>
                </c:pt>
                <c:pt idx="1">
                  <c:v>0.443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76-7C4D-87BB-F067874A753F}"/>
            </c:ext>
          </c:extLst>
        </c:ser>
        <c:ser>
          <c:idx val="4"/>
          <c:order val="4"/>
          <c:tx>
            <c:strRef>
              <c:f>P.WEB!$B$255</c:f>
              <c:strCache>
                <c:ptCount val="1"/>
                <c:pt idx="0">
                  <c:v>Muy satisfecho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P.WEB!$C$250:$D$250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P.WEB!$C$255:$D$255</c:f>
              <c:numCache>
                <c:formatCode>0%</c:formatCode>
                <c:ptCount val="2"/>
                <c:pt idx="0">
                  <c:v>0.17</c:v>
                </c:pt>
                <c:pt idx="1">
                  <c:v>0.32200000000000001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676-7C4D-87BB-F067874A753F}"/>
            </c:ext>
          </c:extLst>
        </c:ser>
        <c:ser>
          <c:idx val="5"/>
          <c:order val="5"/>
          <c:tx>
            <c:strRef>
              <c:f>P.WEB!$B$256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P.WEB!$C$250:$D$250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P.WEB!$C$256:$D$256</c:f>
              <c:numCache>
                <c:formatCode>0%</c:formatCode>
                <c:ptCount val="2"/>
                <c:pt idx="0">
                  <c:v>0.01</c:v>
                </c:pt>
                <c:pt idx="1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6-7C4D-87BB-F067874A75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1770184"/>
        <c:axId val="231770576"/>
      </c:barChart>
      <c:catAx>
        <c:axId val="23177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31770576"/>
        <c:crosses val="autoZero"/>
        <c:auto val="1"/>
        <c:lblAlgn val="ctr"/>
        <c:lblOffset val="100"/>
        <c:noMultiLvlLbl val="0"/>
      </c:catAx>
      <c:valAx>
        <c:axId val="2317705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1770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6624142576825674E-2"/>
          <c:y val="3.8111703027008184E-2"/>
          <c:w val="0.34664528815568063"/>
          <c:h val="0.940293843756746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rebuchet MS" panose="020B06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rebuchet MS" panose="020B0603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5022299935610784E-2"/>
          <c:y val="4.4092323075213866E-2"/>
          <c:w val="0.80903414561844533"/>
          <c:h val="0.85104148781448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P.WEB!$B$261</c:f>
              <c:strCache>
                <c:ptCount val="1"/>
                <c:pt idx="0">
                  <c:v>Muy insatisfecho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P.WEB!$C$260:$D$260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P.WEB!$C$261:$D$261</c:f>
              <c:numCache>
                <c:formatCode>0%</c:formatCode>
                <c:ptCount val="2"/>
                <c:pt idx="0">
                  <c:v>0.01</c:v>
                </c:pt>
                <c:pt idx="1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77-424F-AB0C-5E3B478A542B}"/>
            </c:ext>
          </c:extLst>
        </c:ser>
        <c:ser>
          <c:idx val="1"/>
          <c:order val="1"/>
          <c:tx>
            <c:strRef>
              <c:f>P.WEB!$B$262</c:f>
              <c:strCache>
                <c:ptCount val="1"/>
                <c:pt idx="0">
                  <c:v>Insatisfecho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P.WEB!$C$260:$D$260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P.WEB!$C$262:$D$262</c:f>
              <c:numCache>
                <c:formatCode>0%</c:formatCode>
                <c:ptCount val="2"/>
                <c:pt idx="0">
                  <c:v>7.0000000000000007E-2</c:v>
                </c:pt>
                <c:pt idx="1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77-424F-AB0C-5E3B478A542B}"/>
            </c:ext>
          </c:extLst>
        </c:ser>
        <c:ser>
          <c:idx val="2"/>
          <c:order val="2"/>
          <c:tx>
            <c:strRef>
              <c:f>P.WEB!$B$263</c:f>
              <c:strCache>
                <c:ptCount val="1"/>
                <c:pt idx="0">
                  <c:v>Ni satisfecho ni insatisfecho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P.WEB!$C$260:$D$260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P.WEB!$C$263:$D$263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77-424F-AB0C-5E3B478A542B}"/>
            </c:ext>
          </c:extLst>
        </c:ser>
        <c:ser>
          <c:idx val="3"/>
          <c:order val="3"/>
          <c:tx>
            <c:strRef>
              <c:f>P.WEB!$B$264</c:f>
              <c:strCache>
                <c:ptCount val="1"/>
                <c:pt idx="0">
                  <c:v>Satisfecho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P.WEB!$C$260:$D$260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P.WEB!$C$264:$D$264</c:f>
              <c:numCache>
                <c:formatCode>0%</c:formatCode>
                <c:ptCount val="2"/>
                <c:pt idx="0">
                  <c:v>0.52</c:v>
                </c:pt>
                <c:pt idx="1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F77-424F-AB0C-5E3B478A542B}"/>
            </c:ext>
          </c:extLst>
        </c:ser>
        <c:ser>
          <c:idx val="4"/>
          <c:order val="4"/>
          <c:tx>
            <c:strRef>
              <c:f>P.WEB!$B$265</c:f>
              <c:strCache>
                <c:ptCount val="1"/>
                <c:pt idx="0">
                  <c:v>Muy satisfecho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P.WEB!$C$260:$D$260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P.WEB!$C$265:$D$265</c:f>
              <c:numCache>
                <c:formatCode>0%</c:formatCode>
                <c:ptCount val="2"/>
                <c:pt idx="0">
                  <c:v>0.25</c:v>
                </c:pt>
                <c:pt idx="1">
                  <c:v>0.36199999999999999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F77-424F-AB0C-5E3B478A542B}"/>
            </c:ext>
          </c:extLst>
        </c:ser>
        <c:ser>
          <c:idx val="5"/>
          <c:order val="5"/>
          <c:tx>
            <c:strRef>
              <c:f>P.WEB!$B$266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P.WEB!$C$260:$D$260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P.WEB!$C$266:$D$266</c:f>
              <c:numCache>
                <c:formatCode>0%</c:formatCode>
                <c:ptCount val="2"/>
                <c:pt idx="0">
                  <c:v>0.01</c:v>
                </c:pt>
                <c:pt idx="1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F77-424F-AB0C-5E3B478A54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215752"/>
        <c:axId val="339216144"/>
      </c:barChart>
      <c:catAx>
        <c:axId val="339215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39216144"/>
        <c:crosses val="autoZero"/>
        <c:auto val="1"/>
        <c:lblAlgn val="ctr"/>
        <c:lblOffset val="100"/>
        <c:noMultiLvlLbl val="0"/>
      </c:catAx>
      <c:valAx>
        <c:axId val="33921614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9215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1197798301646626E-2"/>
          <c:y val="4.4092323075213866E-2"/>
          <c:w val="0.85236763945155158"/>
          <c:h val="0.85104148781448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P.WEB!$B$272</c:f>
              <c:strCache>
                <c:ptCount val="1"/>
                <c:pt idx="0">
                  <c:v>Muy insatisfecho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P.WEB!$C$271:$D$271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P.WEB!$C$272:$D$272</c:f>
              <c:numCache>
                <c:formatCode>0%</c:formatCode>
                <c:ptCount val="2"/>
                <c:pt idx="0">
                  <c:v>0.03</c:v>
                </c:pt>
                <c:pt idx="1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DE-FE40-8DE0-515DBA252EC7}"/>
            </c:ext>
          </c:extLst>
        </c:ser>
        <c:ser>
          <c:idx val="1"/>
          <c:order val="1"/>
          <c:tx>
            <c:strRef>
              <c:f>P.WEB!$B$273</c:f>
              <c:strCache>
                <c:ptCount val="1"/>
                <c:pt idx="0">
                  <c:v>Insatisfecho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P.WEB!$C$271:$D$271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P.WEB!$C$273:$D$273</c:f>
              <c:numCache>
                <c:formatCode>0%</c:formatCode>
                <c:ptCount val="2"/>
                <c:pt idx="0">
                  <c:v>0.02</c:v>
                </c:pt>
                <c:pt idx="1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DE-FE40-8DE0-515DBA252EC7}"/>
            </c:ext>
          </c:extLst>
        </c:ser>
        <c:ser>
          <c:idx val="2"/>
          <c:order val="2"/>
          <c:tx>
            <c:strRef>
              <c:f>P.WEB!$B$274</c:f>
              <c:strCache>
                <c:ptCount val="1"/>
                <c:pt idx="0">
                  <c:v>Ni satisfecho ni insatisfecho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P.WEB!$C$271:$D$271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P.WEB!$C$274:$D$274</c:f>
              <c:numCache>
                <c:formatCode>0%</c:formatCode>
                <c:ptCount val="2"/>
                <c:pt idx="0">
                  <c:v>0.08</c:v>
                </c:pt>
                <c:pt idx="1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DE-FE40-8DE0-515DBA252EC7}"/>
            </c:ext>
          </c:extLst>
        </c:ser>
        <c:ser>
          <c:idx val="3"/>
          <c:order val="3"/>
          <c:tx>
            <c:strRef>
              <c:f>P.WEB!$B$275</c:f>
              <c:strCache>
                <c:ptCount val="1"/>
                <c:pt idx="0">
                  <c:v>Satisfecho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P.WEB!$C$271:$D$271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P.WEB!$C$275:$D$275</c:f>
              <c:numCache>
                <c:formatCode>0%</c:formatCode>
                <c:ptCount val="2"/>
                <c:pt idx="0">
                  <c:v>0.59</c:v>
                </c:pt>
                <c:pt idx="1">
                  <c:v>0.501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DE-FE40-8DE0-515DBA252EC7}"/>
            </c:ext>
          </c:extLst>
        </c:ser>
        <c:ser>
          <c:idx val="4"/>
          <c:order val="4"/>
          <c:tx>
            <c:strRef>
              <c:f>P.WEB!$B$276</c:f>
              <c:strCache>
                <c:ptCount val="1"/>
                <c:pt idx="0">
                  <c:v>Muy satisfecho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P.WEB!$C$271:$D$271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P.WEB!$C$276:$D$276</c:f>
              <c:numCache>
                <c:formatCode>0%</c:formatCode>
                <c:ptCount val="2"/>
                <c:pt idx="0">
                  <c:v>0.27</c:v>
                </c:pt>
                <c:pt idx="1">
                  <c:v>0.42799999999999999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6DE-FE40-8DE0-515DBA252EC7}"/>
            </c:ext>
          </c:extLst>
        </c:ser>
        <c:ser>
          <c:idx val="5"/>
          <c:order val="5"/>
          <c:tx>
            <c:strRef>
              <c:f>P.WEB!$B$277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P.WEB!$C$271:$D$271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P.WEB!$C$277:$D$277</c:f>
              <c:numCache>
                <c:formatCode>0%</c:formatCode>
                <c:ptCount val="2"/>
                <c:pt idx="0">
                  <c:v>0.01</c:v>
                </c:pt>
                <c:pt idx="1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6DE-FE40-8DE0-515DBA252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39216928"/>
        <c:axId val="232369848"/>
      </c:barChart>
      <c:catAx>
        <c:axId val="3392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32369848"/>
        <c:crosses val="autoZero"/>
        <c:auto val="1"/>
        <c:lblAlgn val="ctr"/>
        <c:lblOffset val="100"/>
        <c:noMultiLvlLbl val="0"/>
      </c:catAx>
      <c:valAx>
        <c:axId val="2323698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921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092323075213866E-2"/>
          <c:y val="4.4092323075213866E-2"/>
          <c:w val="0.84567686923675134"/>
          <c:h val="0.85104148781448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P.WEB!$B$284</c:f>
              <c:strCache>
                <c:ptCount val="1"/>
                <c:pt idx="0">
                  <c:v>Muy insatisfecho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P.WEB!$C$283:$D$283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P.WEB!$C$284:$D$284</c:f>
              <c:numCache>
                <c:formatCode>0%</c:formatCode>
                <c:ptCount val="2"/>
                <c:pt idx="0">
                  <c:v>0.01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D9-5441-86BA-C9F0581660B0}"/>
            </c:ext>
          </c:extLst>
        </c:ser>
        <c:ser>
          <c:idx val="1"/>
          <c:order val="1"/>
          <c:tx>
            <c:strRef>
              <c:f>P.WEB!$B$285</c:f>
              <c:strCache>
                <c:ptCount val="1"/>
                <c:pt idx="0">
                  <c:v>Insatisfecho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P.WEB!$C$283:$D$283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P.WEB!$C$285:$D$285</c:f>
              <c:numCache>
                <c:formatCode>0%</c:formatCode>
                <c:ptCount val="2"/>
                <c:pt idx="0">
                  <c:v>0.04</c:v>
                </c:pt>
                <c:pt idx="1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D9-5441-86BA-C9F0581660B0}"/>
            </c:ext>
          </c:extLst>
        </c:ser>
        <c:ser>
          <c:idx val="2"/>
          <c:order val="2"/>
          <c:tx>
            <c:strRef>
              <c:f>P.WEB!$B$286</c:f>
              <c:strCache>
                <c:ptCount val="1"/>
                <c:pt idx="0">
                  <c:v>Ni satisfecho ni insatisfecho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P.WEB!$C$283:$D$283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P.WEB!$C$286:$D$286</c:f>
              <c:numCache>
                <c:formatCode>0%</c:formatCode>
                <c:ptCount val="2"/>
                <c:pt idx="0">
                  <c:v>0.26</c:v>
                </c:pt>
                <c:pt idx="1">
                  <c:v>0.19800000000000001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AD9-5441-86BA-C9F0581660B0}"/>
            </c:ext>
          </c:extLst>
        </c:ser>
        <c:ser>
          <c:idx val="3"/>
          <c:order val="3"/>
          <c:tx>
            <c:strRef>
              <c:f>P.WEB!$B$287</c:f>
              <c:strCache>
                <c:ptCount val="1"/>
                <c:pt idx="0">
                  <c:v>Satisfecho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P.WEB!$C$283:$D$283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P.WEB!$C$287:$D$287</c:f>
              <c:numCache>
                <c:formatCode>0%</c:formatCode>
                <c:ptCount val="2"/>
                <c:pt idx="0">
                  <c:v>0.36</c:v>
                </c:pt>
                <c:pt idx="1">
                  <c:v>0.378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D9-5441-86BA-C9F0581660B0}"/>
            </c:ext>
          </c:extLst>
        </c:ser>
        <c:ser>
          <c:idx val="4"/>
          <c:order val="4"/>
          <c:tx>
            <c:strRef>
              <c:f>P.WEB!$B$288</c:f>
              <c:strCache>
                <c:ptCount val="1"/>
                <c:pt idx="0">
                  <c:v>Muy satisfecho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P.WEB!$C$283:$D$283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P.WEB!$C$288:$D$288</c:f>
              <c:numCache>
                <c:formatCode>0%</c:formatCode>
                <c:ptCount val="2"/>
                <c:pt idx="0">
                  <c:v>0.09</c:v>
                </c:pt>
                <c:pt idx="1">
                  <c:v>0.252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D9-5441-86BA-C9F0581660B0}"/>
            </c:ext>
          </c:extLst>
        </c:ser>
        <c:ser>
          <c:idx val="5"/>
          <c:order val="5"/>
          <c:tx>
            <c:strRef>
              <c:f>P.WEB!$B$289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D9-5441-86BA-C9F0581660B0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D9-5441-86BA-C9F0581660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P.WEB!$C$283:$D$283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P.WEB!$C$289:$D$289</c:f>
              <c:numCache>
                <c:formatCode>0%</c:formatCode>
                <c:ptCount val="2"/>
                <c:pt idx="0">
                  <c:v>0.24</c:v>
                </c:pt>
                <c:pt idx="1">
                  <c:v>0.159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AD9-5441-86BA-C9F058166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2370632"/>
        <c:axId val="232371024"/>
      </c:barChart>
      <c:catAx>
        <c:axId val="232370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232371024"/>
        <c:crosses val="autoZero"/>
        <c:auto val="1"/>
        <c:lblAlgn val="ctr"/>
        <c:lblOffset val="100"/>
        <c:noMultiLvlLbl val="0"/>
      </c:catAx>
      <c:valAx>
        <c:axId val="23237102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32370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4617777511900393E-2"/>
          <c:y val="4.4092323075213866E-2"/>
          <c:w val="0.81006383906061719"/>
          <c:h val="0.851041487814485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P.WEB!$B$294</c:f>
              <c:strCache>
                <c:ptCount val="1"/>
                <c:pt idx="0">
                  <c:v>Muy insatisfecho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P.WEB!$C$293:$D$293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P.WEB!$C$294:$D$294</c:f>
              <c:numCache>
                <c:formatCode>0%</c:formatCode>
                <c:ptCount val="2"/>
                <c:pt idx="0">
                  <c:v>0.02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44-604A-AE67-4F7D9C6F180B}"/>
            </c:ext>
          </c:extLst>
        </c:ser>
        <c:ser>
          <c:idx val="1"/>
          <c:order val="1"/>
          <c:tx>
            <c:strRef>
              <c:f>P.WEB!$B$295</c:f>
              <c:strCache>
                <c:ptCount val="1"/>
                <c:pt idx="0">
                  <c:v>Insatisfecho</c:v>
                </c:pt>
              </c:strCache>
            </c:strRef>
          </c:tx>
          <c:spPr>
            <a:solidFill>
              <a:srgbClr val="FF9933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P.WEB!$C$293:$D$293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P.WEB!$C$295:$D$295</c:f>
              <c:numCache>
                <c:formatCode>0%</c:formatCode>
                <c:ptCount val="2"/>
                <c:pt idx="0">
                  <c:v>0.04</c:v>
                </c:pt>
                <c:pt idx="1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E44-604A-AE67-4F7D9C6F180B}"/>
            </c:ext>
          </c:extLst>
        </c:ser>
        <c:ser>
          <c:idx val="2"/>
          <c:order val="2"/>
          <c:tx>
            <c:strRef>
              <c:f>P.WEB!$B$296</c:f>
              <c:strCache>
                <c:ptCount val="1"/>
                <c:pt idx="0">
                  <c:v>Ni satisfecho ni insatisfecho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P.WEB!$C$293:$D$293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P.WEB!$C$296:$D$296</c:f>
              <c:numCache>
                <c:formatCode>0%</c:formatCode>
                <c:ptCount val="2"/>
                <c:pt idx="0">
                  <c:v>0.26</c:v>
                </c:pt>
                <c:pt idx="1">
                  <c:v>0.22700000000000001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E44-604A-AE67-4F7D9C6F180B}"/>
            </c:ext>
          </c:extLst>
        </c:ser>
        <c:ser>
          <c:idx val="3"/>
          <c:order val="3"/>
          <c:tx>
            <c:strRef>
              <c:f>P.WEB!$B$297</c:f>
              <c:strCache>
                <c:ptCount val="1"/>
                <c:pt idx="0">
                  <c:v>Satisfecho</c:v>
                </c:pt>
              </c:strCache>
            </c:strRef>
          </c:tx>
          <c:spPr>
            <a:solidFill>
              <a:srgbClr val="33CC3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P.WEB!$C$293:$D$293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P.WEB!$C$297:$D$297</c:f>
              <c:numCache>
                <c:formatCode>0%</c:formatCode>
                <c:ptCount val="2"/>
                <c:pt idx="0">
                  <c:v>0.5</c:v>
                </c:pt>
                <c:pt idx="1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E44-604A-AE67-4F7D9C6F180B}"/>
            </c:ext>
          </c:extLst>
        </c:ser>
        <c:ser>
          <c:idx val="4"/>
          <c:order val="4"/>
          <c:tx>
            <c:strRef>
              <c:f>P.WEB!$B$298</c:f>
              <c:strCache>
                <c:ptCount val="1"/>
                <c:pt idx="0">
                  <c:v>Muy satisfecho</c:v>
                </c:pt>
              </c:strCache>
            </c:strRef>
          </c:tx>
          <c:spPr>
            <a:solidFill>
              <a:srgbClr val="006600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Trebuchet MS" panose="020B06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P.WEB!$C$293:$D$293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P.WEB!$C$298:$D$298</c:f>
              <c:numCache>
                <c:formatCode>0%</c:formatCode>
                <c:ptCount val="2"/>
                <c:pt idx="0">
                  <c:v>0.17</c:v>
                </c:pt>
                <c:pt idx="1">
                  <c:v>0.30299999999999999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E44-604A-AE67-4F7D9C6F180B}"/>
            </c:ext>
          </c:extLst>
        </c:ser>
        <c:ser>
          <c:idx val="5"/>
          <c:order val="5"/>
          <c:tx>
            <c:strRef>
              <c:f>P.WEB!$B$299</c:f>
              <c:strCache>
                <c:ptCount val="1"/>
                <c:pt idx="0">
                  <c:v>No sabe</c:v>
                </c:pt>
              </c:strCache>
            </c:strRef>
          </c:tx>
          <c:spPr>
            <a:solidFill>
              <a:srgbClr val="BFBFBF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numRef>
              <c:f>P.WEB!$C$293:$D$293</c:f>
              <c:numCache>
                <c:formatCode>General</c:formatCode>
                <c:ptCount val="2"/>
                <c:pt idx="0">
                  <c:v>2016</c:v>
                </c:pt>
                <c:pt idx="1">
                  <c:v>2018</c:v>
                </c:pt>
              </c:numCache>
            </c:numRef>
          </c:cat>
          <c:val>
            <c:numRef>
              <c:f>P.WEB!$C$299:$D$299</c:f>
              <c:numCache>
                <c:formatCode>0%</c:formatCode>
                <c:ptCount val="2"/>
                <c:pt idx="0">
                  <c:v>0.01</c:v>
                </c:pt>
                <c:pt idx="1">
                  <c:v>8.9999999999999993E-3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E44-604A-AE67-4F7D9C6F18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359864"/>
        <c:axId val="342360256"/>
      </c:barChart>
      <c:catAx>
        <c:axId val="342359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rebuchet MS" panose="020B0603020202020204" pitchFamily="34" charset="0"/>
                <a:ea typeface="+mn-ea"/>
                <a:cs typeface="+mn-cs"/>
              </a:defRPr>
            </a:pPr>
            <a:endParaRPr lang="en-US"/>
          </a:p>
        </c:txPr>
        <c:crossAx val="342360256"/>
        <c:crosses val="autoZero"/>
        <c:auto val="1"/>
        <c:lblAlgn val="ctr"/>
        <c:lblOffset val="100"/>
        <c:noMultiLvlLbl val="0"/>
      </c:catAx>
      <c:valAx>
        <c:axId val="34236025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2359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rebuchet MS" panose="020B0603020202020204" pitchFamily="34" charset="0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F75A4-B0ED-C94D-9155-1256217BC228}" type="datetimeFigureOut">
              <a:rPr lang="es-ES_tradnl" smtClean="0"/>
              <a:t>24/6/18</a:t>
            </a:fld>
            <a:endParaRPr lang="es-ES_trad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09B12-A2F9-0349-B39A-5C7F87811155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24428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dirty="0"/>
          </a:p>
        </p:txBody>
      </p:sp>
      <p:sp>
        <p:nvSpPr>
          <p:cNvPr id="88" name="Shape 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255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AB4E-483C-7B44-9521-C4AB565C13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58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19153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endParaRPr dirty="0"/>
          </a:p>
        </p:txBody>
      </p:sp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16647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2EAB4E-483C-7B44-9521-C4AB565C13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18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2509"/>
            <a:ext cx="7772400" cy="1470025"/>
          </a:xfrm>
        </p:spPr>
        <p:txBody>
          <a:bodyPr/>
          <a:lstStyle>
            <a:lvl1pPr>
              <a:defRPr b="1" i="0">
                <a:solidFill>
                  <a:schemeClr val="bg1"/>
                </a:solidFill>
                <a:latin typeface="+mj-lt"/>
                <a:ea typeface="FoundryMonoline" charset="0"/>
                <a:cs typeface="FoundryMonoline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440158"/>
            <a:ext cx="7772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n-lt"/>
                <a:ea typeface="FoundryMonoline Medium" charset="0"/>
                <a:cs typeface="FoundryMonoline Medium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660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1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87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72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328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48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205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42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6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81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54202-F591-BA48-9410-D79C42674595}" type="datetimeFigureOut">
              <a:rPr lang="en-US" smtClean="0"/>
              <a:t>6/24/18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A6F9A-E482-6F41-8F8B-0E85C7C88D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08080"/>
                </a:solidFill>
                <a:latin typeface="+mn-lt"/>
                <a:ea typeface="FoundryMonoline Medium" charset="0"/>
                <a:cs typeface="FoundryMonoline Medium" charset="0"/>
              </a:defRPr>
            </a:lvl1pPr>
          </a:lstStyle>
          <a:p>
            <a:fld id="{A3D54202-F591-BA48-9410-D79C42674595}" type="datetimeFigureOut">
              <a:rPr lang="en-US" smtClean="0"/>
              <a:pPr/>
              <a:t>6/24/18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99348" y="63600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8080"/>
                </a:solidFill>
                <a:latin typeface="+mn-lt"/>
                <a:ea typeface="FoundryMonoline Medium" charset="0"/>
                <a:cs typeface="FoundryMonoline Medium" charset="0"/>
              </a:defRPr>
            </a:lvl1pPr>
          </a:lstStyle>
          <a:p>
            <a:fld id="{722A6F9A-E482-6F41-8F8B-0E85C7C88D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4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C53425"/>
          </a:solidFill>
          <a:latin typeface="+mj-lt"/>
          <a:ea typeface="FoundryMonoline Medium" charset="0"/>
          <a:cs typeface="FoundryMonoline Medium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222222"/>
          </a:solidFill>
          <a:latin typeface="+mn-lt"/>
          <a:ea typeface="+mn-ea"/>
          <a:cs typeface="Helvetic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222222"/>
          </a:solidFill>
          <a:latin typeface="+mn-lt"/>
          <a:ea typeface="+mn-ea"/>
          <a:cs typeface="Helvetic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222222"/>
          </a:solidFill>
          <a:latin typeface="+mn-lt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22222"/>
          </a:solidFill>
          <a:latin typeface="+mn-lt"/>
          <a:ea typeface="+mn-ea"/>
          <a:cs typeface="Helvetic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222222"/>
          </a:solidFill>
          <a:latin typeface="+mn-lt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v6asns.ripe.net/v/6?s=_ALL;s=_RIR_LACNI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0090-1BB1-4B42-9B68-9063434E9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Internet </a:t>
            </a:r>
            <a:r>
              <a:rPr lang="es-ES_tradnl" dirty="0" err="1"/>
              <a:t>Governance</a:t>
            </a:r>
            <a:r>
              <a:rPr lang="es-ES_tradnl" dirty="0"/>
              <a:t> &amp; LACNIC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7EAFD-62C7-C745-B592-6F61395B3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/>
              <a:t>Latin</a:t>
            </a:r>
            <a:r>
              <a:rPr lang="es-ES_tradnl" dirty="0"/>
              <a:t> American and </a:t>
            </a:r>
            <a:r>
              <a:rPr lang="es-ES_tradnl" dirty="0" err="1"/>
              <a:t>Caribbean</a:t>
            </a:r>
            <a:r>
              <a:rPr lang="es-ES_tradnl" dirty="0"/>
              <a:t> </a:t>
            </a:r>
            <a:r>
              <a:rPr lang="es-ES_tradnl" dirty="0" err="1"/>
              <a:t>Focus</a:t>
            </a:r>
            <a:endParaRPr lang="es-ES_tradnl" dirty="0"/>
          </a:p>
          <a:p>
            <a:endParaRPr lang="es-ES_tradnl" dirty="0"/>
          </a:p>
          <a:p>
            <a:r>
              <a:rPr lang="es-ES_tradnl" sz="2000" b="1" dirty="0"/>
              <a:t>Oscar Robles						CEO of LACNIC</a:t>
            </a:r>
          </a:p>
        </p:txBody>
      </p:sp>
    </p:spTree>
    <p:extLst>
      <p:ext uri="{BB962C8B-B14F-4D97-AF65-F5344CB8AC3E}">
        <p14:creationId xmlns:p14="http://schemas.microsoft.com/office/powerpoint/2010/main" val="3146752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>
            <a:extLst>
              <a:ext uri="{FF2B5EF4-FFF2-40B4-BE49-F238E27FC236}">
                <a16:creationId xmlns:a16="http://schemas.microsoft.com/office/drawing/2014/main" id="{4F2CA3D6-45DE-BE41-A670-EF5181A4ECA6}"/>
              </a:ext>
            </a:extLst>
          </p:cNvPr>
          <p:cNvSpPr/>
          <p:nvPr/>
        </p:nvSpPr>
        <p:spPr>
          <a:xfrm>
            <a:off x="1594642" y="2607527"/>
            <a:ext cx="3389971" cy="2932771"/>
          </a:xfrm>
          <a:prstGeom prst="blockArc">
            <a:avLst>
              <a:gd name="adj1" fmla="val 10800000"/>
              <a:gd name="adj2" fmla="val 10799998"/>
              <a:gd name="adj3" fmla="val 21799"/>
            </a:avLst>
          </a:prstGeom>
          <a:gradFill flip="none" rotWithShape="1">
            <a:gsLst>
              <a:gs pos="0">
                <a:srgbClr val="459DCA">
                  <a:shade val="30000"/>
                  <a:satMod val="115000"/>
                </a:srgbClr>
              </a:gs>
              <a:gs pos="50000">
                <a:srgbClr val="459DCA">
                  <a:shade val="67500"/>
                  <a:satMod val="115000"/>
                </a:srgbClr>
              </a:gs>
              <a:gs pos="100000">
                <a:srgbClr val="459DC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algn="ctr"/>
            <a:endParaRPr lang="en-US" b="1">
              <a:solidFill>
                <a:sysClr val="windowText" lastClr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FE97FF-67B0-D94F-A390-3894A55D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LACNIC Role in LAC Region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67DC811-F319-1744-BE01-6D88D2C3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658" y="1600200"/>
            <a:ext cx="3072142" cy="4798749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Internet Collaboration </a:t>
            </a:r>
          </a:p>
          <a:p>
            <a:pPr lvl="1"/>
            <a:r>
              <a:rPr lang="en-US" dirty="0"/>
              <a:t>Secure, Stable, Open Internet</a:t>
            </a:r>
          </a:p>
          <a:p>
            <a:pPr lvl="1"/>
            <a:r>
              <a:rPr lang="en-US" dirty="0"/>
              <a:t>Internet  Governance </a:t>
            </a:r>
          </a:p>
          <a:p>
            <a:pPr lvl="1"/>
            <a:r>
              <a:rPr lang="en-US" dirty="0"/>
              <a:t>Capacity Building (Technical Training)</a:t>
            </a:r>
          </a:p>
          <a:p>
            <a:r>
              <a:rPr lang="en-US" b="1" dirty="0">
                <a:solidFill>
                  <a:srgbClr val="C53525"/>
                </a:solidFill>
              </a:rPr>
              <a:t>The Internet</a:t>
            </a:r>
          </a:p>
          <a:p>
            <a:pPr lvl="1"/>
            <a:r>
              <a:rPr lang="en-US" b="1" dirty="0">
                <a:solidFill>
                  <a:srgbClr val="C53525"/>
                </a:solidFill>
              </a:rPr>
              <a:t>Global Internet Related Organizations</a:t>
            </a:r>
            <a:endParaRPr lang="en-US" dirty="0"/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8F122A73-F778-2545-B1D7-919CD77CB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953" y="3456503"/>
            <a:ext cx="2268000" cy="1198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956CB5-0D68-3D47-9D92-051CD56B55AA}"/>
              </a:ext>
            </a:extLst>
          </p:cNvPr>
          <p:cNvSpPr txBox="1"/>
          <p:nvPr/>
        </p:nvSpPr>
        <p:spPr>
          <a:xfrm>
            <a:off x="1968464" y="2987082"/>
            <a:ext cx="2642326" cy="21600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935575"/>
              </a:avLst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Resource Management</a:t>
            </a: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81BA36F3-583A-A74A-9A7E-08C9114B2DB8}"/>
              </a:ext>
            </a:extLst>
          </p:cNvPr>
          <p:cNvSpPr/>
          <p:nvPr/>
        </p:nvSpPr>
        <p:spPr>
          <a:xfrm>
            <a:off x="964597" y="1977484"/>
            <a:ext cx="4650061" cy="4192857"/>
          </a:xfrm>
          <a:prstGeom prst="blockArc">
            <a:avLst>
              <a:gd name="adj1" fmla="val 10800000"/>
              <a:gd name="adj2" fmla="val 10799999"/>
              <a:gd name="adj3" fmla="val 15065"/>
            </a:avLst>
          </a:prstGeom>
          <a:gradFill flip="none" rotWithShape="1">
            <a:gsLst>
              <a:gs pos="0">
                <a:srgbClr val="F2A53B">
                  <a:shade val="30000"/>
                  <a:satMod val="115000"/>
                </a:srgbClr>
              </a:gs>
              <a:gs pos="50000">
                <a:srgbClr val="F2A53B">
                  <a:shade val="67500"/>
                  <a:satMod val="115000"/>
                </a:srgbClr>
              </a:gs>
              <a:gs pos="100000">
                <a:srgbClr val="F2A53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DF5CC-4BB5-1E42-BAB6-511DC1290E3B}"/>
              </a:ext>
            </a:extLst>
          </p:cNvPr>
          <p:cNvSpPr txBox="1"/>
          <p:nvPr/>
        </p:nvSpPr>
        <p:spPr>
          <a:xfrm>
            <a:off x="1143001" y="2314583"/>
            <a:ext cx="4286249" cy="408436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935575"/>
              </a:avLst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Community Building</a:t>
            </a:r>
          </a:p>
        </p:txBody>
      </p:sp>
      <p:sp>
        <p:nvSpPr>
          <p:cNvPr id="10" name="Block Arc 9">
            <a:extLst>
              <a:ext uri="{FF2B5EF4-FFF2-40B4-BE49-F238E27FC236}">
                <a16:creationId xmlns:a16="http://schemas.microsoft.com/office/drawing/2014/main" id="{7993B59F-AAAD-0244-A86F-0148081375D2}"/>
              </a:ext>
            </a:extLst>
          </p:cNvPr>
          <p:cNvSpPr/>
          <p:nvPr/>
        </p:nvSpPr>
        <p:spPr>
          <a:xfrm>
            <a:off x="468369" y="1516566"/>
            <a:ext cx="5642516" cy="5114692"/>
          </a:xfrm>
          <a:prstGeom prst="blockArc">
            <a:avLst>
              <a:gd name="adj1" fmla="val 10800000"/>
              <a:gd name="adj2" fmla="val 10799999"/>
              <a:gd name="adj3" fmla="val 10752"/>
            </a:avLst>
          </a:prstGeom>
          <a:gradFill flip="none" rotWithShape="1">
            <a:gsLst>
              <a:gs pos="0">
                <a:srgbClr val="C53525">
                  <a:shade val="30000"/>
                  <a:satMod val="115000"/>
                </a:srgbClr>
              </a:gs>
              <a:gs pos="50000">
                <a:srgbClr val="C53525">
                  <a:shade val="67500"/>
                  <a:satMod val="115000"/>
                </a:srgbClr>
              </a:gs>
              <a:gs pos="100000">
                <a:srgbClr val="C53525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2AA3CB-5D3C-3743-A081-BB83FA9EED42}"/>
              </a:ext>
            </a:extLst>
          </p:cNvPr>
          <p:cNvSpPr txBox="1"/>
          <p:nvPr/>
        </p:nvSpPr>
        <p:spPr>
          <a:xfrm>
            <a:off x="628651" y="1743075"/>
            <a:ext cx="5357812" cy="4808274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971999"/>
              </a:avLst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Internet Collaboration</a:t>
            </a:r>
          </a:p>
        </p:txBody>
      </p:sp>
    </p:spTree>
    <p:extLst>
      <p:ext uri="{BB962C8B-B14F-4D97-AF65-F5344CB8AC3E}">
        <p14:creationId xmlns:p14="http://schemas.microsoft.com/office/powerpoint/2010/main" val="12455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36F3CF-1A91-4F4C-8DC5-13597DA0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LACNIC </a:t>
            </a:r>
            <a:r>
              <a:rPr lang="es-ES_tradnl" dirty="0" err="1"/>
              <a:t>Numbers</a:t>
            </a:r>
            <a:endParaRPr lang="es-ES_tradnl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3A52FB-38F6-9345-92C1-498B52C15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07076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err="1"/>
              <a:t>Membership</a:t>
            </a:r>
            <a:r>
              <a:rPr lang="es-ES_tradnl" dirty="0"/>
              <a:t> </a:t>
            </a:r>
            <a:r>
              <a:rPr lang="es-ES_tradnl" dirty="0" err="1"/>
              <a:t>Growth</a:t>
            </a:r>
            <a:endParaRPr lang="es-ES_tradnl" dirty="0"/>
          </a:p>
        </p:txBody>
      </p:sp>
      <p:sp>
        <p:nvSpPr>
          <p:cNvPr id="91" name="Shape 91"/>
          <p:cNvSpPr txBox="1"/>
          <p:nvPr/>
        </p:nvSpPr>
        <p:spPr>
          <a:xfrm>
            <a:off x="7296916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2018 </a:t>
            </a:r>
          </a:p>
        </p:txBody>
      </p:sp>
      <p:pic>
        <p:nvPicPr>
          <p:cNvPr id="92" name="Shape 9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638"/>
          <a:stretch/>
        </p:blipFill>
        <p:spPr>
          <a:xfrm>
            <a:off x="808658" y="2882900"/>
            <a:ext cx="8126730" cy="322591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/>
          <p:nvPr/>
        </p:nvSpPr>
        <p:spPr>
          <a:xfrm>
            <a:off x="6889134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2017</a:t>
            </a:r>
          </a:p>
        </p:txBody>
      </p:sp>
      <p:sp>
        <p:nvSpPr>
          <p:cNvPr id="10" name="Shape 93">
            <a:extLst>
              <a:ext uri="{FF2B5EF4-FFF2-40B4-BE49-F238E27FC236}">
                <a16:creationId xmlns:a16="http://schemas.microsoft.com/office/drawing/2014/main" id="{AA283866-76D3-6845-AE63-6C4689684BC1}"/>
              </a:ext>
            </a:extLst>
          </p:cNvPr>
          <p:cNvSpPr txBox="1"/>
          <p:nvPr/>
        </p:nvSpPr>
        <p:spPr>
          <a:xfrm>
            <a:off x="6073568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2015</a:t>
            </a:r>
          </a:p>
        </p:txBody>
      </p:sp>
      <p:sp>
        <p:nvSpPr>
          <p:cNvPr id="11" name="Shape 93">
            <a:extLst>
              <a:ext uri="{FF2B5EF4-FFF2-40B4-BE49-F238E27FC236}">
                <a16:creationId xmlns:a16="http://schemas.microsoft.com/office/drawing/2014/main" id="{1568C207-7519-A64B-9AD5-596F699E545E}"/>
              </a:ext>
            </a:extLst>
          </p:cNvPr>
          <p:cNvSpPr txBox="1"/>
          <p:nvPr/>
        </p:nvSpPr>
        <p:spPr>
          <a:xfrm>
            <a:off x="6481351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2016</a:t>
            </a:r>
          </a:p>
        </p:txBody>
      </p:sp>
      <p:sp>
        <p:nvSpPr>
          <p:cNvPr id="12" name="Shape 93">
            <a:extLst>
              <a:ext uri="{FF2B5EF4-FFF2-40B4-BE49-F238E27FC236}">
                <a16:creationId xmlns:a16="http://schemas.microsoft.com/office/drawing/2014/main" id="{8B7D0AFA-479E-7F45-B967-9F529C5B0451}"/>
              </a:ext>
            </a:extLst>
          </p:cNvPr>
          <p:cNvSpPr txBox="1"/>
          <p:nvPr/>
        </p:nvSpPr>
        <p:spPr>
          <a:xfrm>
            <a:off x="5665785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2014</a:t>
            </a:r>
          </a:p>
        </p:txBody>
      </p:sp>
      <p:sp>
        <p:nvSpPr>
          <p:cNvPr id="13" name="Shape 93">
            <a:extLst>
              <a:ext uri="{FF2B5EF4-FFF2-40B4-BE49-F238E27FC236}">
                <a16:creationId xmlns:a16="http://schemas.microsoft.com/office/drawing/2014/main" id="{36A32EB0-69B3-284A-AF0E-5E9A845D2445}"/>
              </a:ext>
            </a:extLst>
          </p:cNvPr>
          <p:cNvSpPr txBox="1"/>
          <p:nvPr/>
        </p:nvSpPr>
        <p:spPr>
          <a:xfrm>
            <a:off x="5258002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2013</a:t>
            </a:r>
          </a:p>
        </p:txBody>
      </p:sp>
      <p:sp>
        <p:nvSpPr>
          <p:cNvPr id="14" name="Shape 93">
            <a:extLst>
              <a:ext uri="{FF2B5EF4-FFF2-40B4-BE49-F238E27FC236}">
                <a16:creationId xmlns:a16="http://schemas.microsoft.com/office/drawing/2014/main" id="{8EAEFA8E-651A-E74F-8F43-38CD04129E61}"/>
              </a:ext>
            </a:extLst>
          </p:cNvPr>
          <p:cNvSpPr txBox="1"/>
          <p:nvPr/>
        </p:nvSpPr>
        <p:spPr>
          <a:xfrm>
            <a:off x="4850219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2012</a:t>
            </a:r>
          </a:p>
        </p:txBody>
      </p:sp>
      <p:sp>
        <p:nvSpPr>
          <p:cNvPr id="15" name="Shape 93">
            <a:extLst>
              <a:ext uri="{FF2B5EF4-FFF2-40B4-BE49-F238E27FC236}">
                <a16:creationId xmlns:a16="http://schemas.microsoft.com/office/drawing/2014/main" id="{90E9BF45-D601-E34E-914B-50A44CDA9B59}"/>
              </a:ext>
            </a:extLst>
          </p:cNvPr>
          <p:cNvSpPr txBox="1"/>
          <p:nvPr/>
        </p:nvSpPr>
        <p:spPr>
          <a:xfrm>
            <a:off x="4442436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2011</a:t>
            </a:r>
          </a:p>
        </p:txBody>
      </p:sp>
      <p:sp>
        <p:nvSpPr>
          <p:cNvPr id="16" name="Shape 93">
            <a:extLst>
              <a:ext uri="{FF2B5EF4-FFF2-40B4-BE49-F238E27FC236}">
                <a16:creationId xmlns:a16="http://schemas.microsoft.com/office/drawing/2014/main" id="{23DF00BE-B085-B141-8EE7-B4AB1AA9A0B4}"/>
              </a:ext>
            </a:extLst>
          </p:cNvPr>
          <p:cNvSpPr txBox="1"/>
          <p:nvPr/>
        </p:nvSpPr>
        <p:spPr>
          <a:xfrm>
            <a:off x="4034653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2010</a:t>
            </a:r>
          </a:p>
        </p:txBody>
      </p:sp>
      <p:sp>
        <p:nvSpPr>
          <p:cNvPr id="17" name="Shape 93">
            <a:extLst>
              <a:ext uri="{FF2B5EF4-FFF2-40B4-BE49-F238E27FC236}">
                <a16:creationId xmlns:a16="http://schemas.microsoft.com/office/drawing/2014/main" id="{51AC144D-B0F2-7E42-988B-C90394B4277D}"/>
              </a:ext>
            </a:extLst>
          </p:cNvPr>
          <p:cNvSpPr txBox="1"/>
          <p:nvPr/>
        </p:nvSpPr>
        <p:spPr>
          <a:xfrm>
            <a:off x="3626870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2009</a:t>
            </a:r>
          </a:p>
        </p:txBody>
      </p:sp>
      <p:sp>
        <p:nvSpPr>
          <p:cNvPr id="25" name="Shape 91">
            <a:extLst>
              <a:ext uri="{FF2B5EF4-FFF2-40B4-BE49-F238E27FC236}">
                <a16:creationId xmlns:a16="http://schemas.microsoft.com/office/drawing/2014/main" id="{B643E776-9A4E-B24F-A176-5E015552D504}"/>
              </a:ext>
            </a:extLst>
          </p:cNvPr>
          <p:cNvSpPr txBox="1"/>
          <p:nvPr/>
        </p:nvSpPr>
        <p:spPr>
          <a:xfrm>
            <a:off x="3219087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2008 </a:t>
            </a:r>
          </a:p>
        </p:txBody>
      </p:sp>
      <p:sp>
        <p:nvSpPr>
          <p:cNvPr id="26" name="Shape 93">
            <a:extLst>
              <a:ext uri="{FF2B5EF4-FFF2-40B4-BE49-F238E27FC236}">
                <a16:creationId xmlns:a16="http://schemas.microsoft.com/office/drawing/2014/main" id="{1F8F0450-3ACA-DE4E-AC0D-F5828D0657EB}"/>
              </a:ext>
            </a:extLst>
          </p:cNvPr>
          <p:cNvSpPr txBox="1"/>
          <p:nvPr/>
        </p:nvSpPr>
        <p:spPr>
          <a:xfrm>
            <a:off x="2811304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2007</a:t>
            </a:r>
          </a:p>
        </p:txBody>
      </p:sp>
      <p:sp>
        <p:nvSpPr>
          <p:cNvPr id="27" name="Shape 93">
            <a:extLst>
              <a:ext uri="{FF2B5EF4-FFF2-40B4-BE49-F238E27FC236}">
                <a16:creationId xmlns:a16="http://schemas.microsoft.com/office/drawing/2014/main" id="{D980A60E-9EA5-D34E-B739-E5C9ABA3F2E5}"/>
              </a:ext>
            </a:extLst>
          </p:cNvPr>
          <p:cNvSpPr txBox="1"/>
          <p:nvPr/>
        </p:nvSpPr>
        <p:spPr>
          <a:xfrm>
            <a:off x="1995738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2005</a:t>
            </a:r>
          </a:p>
        </p:txBody>
      </p:sp>
      <p:sp>
        <p:nvSpPr>
          <p:cNvPr id="28" name="Shape 93">
            <a:extLst>
              <a:ext uri="{FF2B5EF4-FFF2-40B4-BE49-F238E27FC236}">
                <a16:creationId xmlns:a16="http://schemas.microsoft.com/office/drawing/2014/main" id="{801931F7-9FC6-5145-AF6F-EB5C8ABFF920}"/>
              </a:ext>
            </a:extLst>
          </p:cNvPr>
          <p:cNvSpPr txBox="1"/>
          <p:nvPr/>
        </p:nvSpPr>
        <p:spPr>
          <a:xfrm>
            <a:off x="2403521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2006</a:t>
            </a:r>
          </a:p>
        </p:txBody>
      </p:sp>
      <p:sp>
        <p:nvSpPr>
          <p:cNvPr id="29" name="Shape 93">
            <a:extLst>
              <a:ext uri="{FF2B5EF4-FFF2-40B4-BE49-F238E27FC236}">
                <a16:creationId xmlns:a16="http://schemas.microsoft.com/office/drawing/2014/main" id="{7BC3B08D-641D-EE45-8013-FAD8480DECE7}"/>
              </a:ext>
            </a:extLst>
          </p:cNvPr>
          <p:cNvSpPr txBox="1"/>
          <p:nvPr/>
        </p:nvSpPr>
        <p:spPr>
          <a:xfrm>
            <a:off x="1587955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2004</a:t>
            </a:r>
          </a:p>
        </p:txBody>
      </p:sp>
      <p:sp>
        <p:nvSpPr>
          <p:cNvPr id="30" name="Shape 93">
            <a:extLst>
              <a:ext uri="{FF2B5EF4-FFF2-40B4-BE49-F238E27FC236}">
                <a16:creationId xmlns:a16="http://schemas.microsoft.com/office/drawing/2014/main" id="{3C970F44-D952-0042-9A5C-F8C6EFEDDE90}"/>
              </a:ext>
            </a:extLst>
          </p:cNvPr>
          <p:cNvSpPr txBox="1"/>
          <p:nvPr/>
        </p:nvSpPr>
        <p:spPr>
          <a:xfrm>
            <a:off x="1180172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2003</a:t>
            </a:r>
          </a:p>
        </p:txBody>
      </p:sp>
      <p:sp>
        <p:nvSpPr>
          <p:cNvPr id="31" name="Shape 93">
            <a:extLst>
              <a:ext uri="{FF2B5EF4-FFF2-40B4-BE49-F238E27FC236}">
                <a16:creationId xmlns:a16="http://schemas.microsoft.com/office/drawing/2014/main" id="{917D562B-8FCE-F34A-860A-AA5EC1881D06}"/>
              </a:ext>
            </a:extLst>
          </p:cNvPr>
          <p:cNvSpPr txBox="1"/>
          <p:nvPr/>
        </p:nvSpPr>
        <p:spPr>
          <a:xfrm>
            <a:off x="772389" y="6095026"/>
            <a:ext cx="601425" cy="2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/>
            <a:r>
              <a:rPr lang="es-ES_tradnl" sz="1050"/>
              <a:t>2002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4432BBE-8976-4A4A-A47D-7369CA06E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577009"/>
            <a:ext cx="8189843" cy="1953591"/>
          </a:xfrm>
        </p:spPr>
        <p:txBody>
          <a:bodyPr>
            <a:normAutofit/>
          </a:bodyPr>
          <a:lstStyle/>
          <a:p>
            <a:r>
              <a:rPr lang="es-ES_tradnl" sz="2400" dirty="0"/>
              <a:t>Impulsado principalmente por las </a:t>
            </a:r>
            <a:r>
              <a:rPr lang="es-ES_tradnl" sz="2400" b="1" dirty="0">
                <a:solidFill>
                  <a:srgbClr val="0E8AA0"/>
                </a:solidFill>
                <a:latin typeface="FoundryMonoline" panose="02000503030000020004" pitchFamily="2" charset="77"/>
              </a:rPr>
              <a:t>categorías inferiores</a:t>
            </a:r>
            <a:r>
              <a:rPr lang="es-ES_tradnl" sz="2400" dirty="0"/>
              <a:t>. Fase III de Agotamiento de IPv4.</a:t>
            </a:r>
          </a:p>
          <a:p>
            <a:r>
              <a:rPr lang="es-ES_tradnl" sz="2400" dirty="0"/>
              <a:t>+1300 miembros nuevos (</a:t>
            </a:r>
            <a:r>
              <a:rPr lang="es-ES_tradnl" sz="2400" b="1" dirty="0">
                <a:solidFill>
                  <a:srgbClr val="0E8AA0"/>
                </a:solidFill>
                <a:latin typeface="FoundryMonoline" panose="02000503030000020004" pitchFamily="2" charset="77"/>
              </a:rPr>
              <a:t>+50% vs. 2016</a:t>
            </a:r>
            <a:r>
              <a:rPr lang="es-ES_tradnl" sz="2400" dirty="0"/>
              <a:t>)</a:t>
            </a:r>
          </a:p>
          <a:p>
            <a:r>
              <a:rPr lang="es-ES_tradnl" sz="2400" dirty="0"/>
              <a:t>Sólo 4% más espacio IPv4 vs. 2016</a:t>
            </a:r>
          </a:p>
          <a:p>
            <a:endParaRPr lang="es-ES_tradnl" sz="240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F81A61C-491C-6B49-AD70-45CCDCE44C01}"/>
              </a:ext>
            </a:extLst>
          </p:cNvPr>
          <p:cNvSpPr/>
          <p:nvPr/>
        </p:nvSpPr>
        <p:spPr>
          <a:xfrm>
            <a:off x="7384648" y="3171463"/>
            <a:ext cx="513693" cy="32079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7407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BA1C1-C0A1-8442-A28F-E63AD0135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835" y="365127"/>
            <a:ext cx="8189843" cy="84318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Encuesta</a:t>
            </a:r>
            <a:r>
              <a:rPr lang="en-US" dirty="0"/>
              <a:t> de </a:t>
            </a:r>
            <a:r>
              <a:rPr lang="en-US" dirty="0" err="1"/>
              <a:t>Satisfacción</a:t>
            </a:r>
            <a:r>
              <a:rPr lang="en-US" dirty="0"/>
              <a:t> 2018</a:t>
            </a:r>
            <a:br>
              <a:rPr lang="en-US" dirty="0"/>
            </a:br>
            <a:r>
              <a:rPr lang="en-US" sz="2700" b="0" dirty="0" err="1"/>
              <a:t>Satisfacción</a:t>
            </a:r>
            <a:r>
              <a:rPr lang="en-US" sz="2700" b="0" dirty="0"/>
              <a:t> </a:t>
            </a:r>
            <a:r>
              <a:rPr lang="en-US" sz="2700" b="0" dirty="0" err="1"/>
              <a:t>Diversos</a:t>
            </a:r>
            <a:r>
              <a:rPr lang="en-US" sz="2700" b="0" dirty="0"/>
              <a:t> </a:t>
            </a:r>
            <a:r>
              <a:rPr lang="en-US" sz="2700" b="0" dirty="0" err="1"/>
              <a:t>Aspectos</a:t>
            </a:r>
            <a:r>
              <a:rPr lang="en-US" sz="2700" b="0" dirty="0"/>
              <a:t> </a:t>
            </a:r>
            <a:r>
              <a:rPr lang="en-US" sz="2700" b="0" dirty="0" err="1"/>
              <a:t>Página</a:t>
            </a:r>
            <a:r>
              <a:rPr lang="en-US" sz="2700" b="0" dirty="0"/>
              <a:t> Web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240D3-25E3-4D4E-9756-C9274A383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835" y="5789152"/>
            <a:ext cx="8189843" cy="567198"/>
          </a:xfrm>
        </p:spPr>
        <p:txBody>
          <a:bodyPr>
            <a:normAutofit/>
          </a:bodyPr>
          <a:lstStyle/>
          <a:p>
            <a:r>
              <a:rPr lang="en-US" sz="2200" dirty="0" err="1"/>
              <a:t>Mejora</a:t>
            </a:r>
            <a:r>
              <a:rPr lang="en-US" sz="2200" dirty="0"/>
              <a:t> </a:t>
            </a:r>
            <a:r>
              <a:rPr lang="en-US" sz="2200" dirty="0" err="1"/>
              <a:t>en</a:t>
            </a:r>
            <a:r>
              <a:rPr lang="en-US" sz="2200" dirty="0"/>
              <a:t> la </a:t>
            </a:r>
            <a:r>
              <a:rPr lang="en-US" sz="2200" dirty="0" err="1"/>
              <a:t>percepción</a:t>
            </a:r>
            <a:r>
              <a:rPr lang="en-US" sz="2200" dirty="0"/>
              <a:t> de la </a:t>
            </a:r>
            <a:r>
              <a:rPr lang="en-US" sz="2200" dirty="0" err="1"/>
              <a:t>página</a:t>
            </a:r>
            <a:r>
              <a:rPr lang="en-US" sz="2200" dirty="0"/>
              <a:t> Web. </a:t>
            </a:r>
            <a:r>
              <a:rPr lang="en-US" sz="2200" b="1" dirty="0">
                <a:solidFill>
                  <a:srgbClr val="0E8AA0"/>
                </a:solidFill>
                <a:latin typeface="FoundryMonoline" panose="02000503030000020004" pitchFamily="2" charset="77"/>
              </a:rPr>
              <a:t>+9% </a:t>
            </a:r>
            <a:r>
              <a:rPr lang="en-US" sz="2200" b="1" dirty="0" err="1">
                <a:solidFill>
                  <a:srgbClr val="0E8AA0"/>
                </a:solidFill>
                <a:latin typeface="FoundryMonoline" panose="02000503030000020004" pitchFamily="2" charset="77"/>
              </a:rPr>
              <a:t>promedio</a:t>
            </a:r>
            <a:r>
              <a:rPr lang="en-US" sz="2200" b="1" dirty="0">
                <a:solidFill>
                  <a:srgbClr val="0E8AA0"/>
                </a:solidFill>
                <a:latin typeface="FoundryMonoline" panose="02000503030000020004" pitchFamily="2" charset="77"/>
              </a:rPr>
              <a:t>.</a:t>
            </a:r>
          </a:p>
        </p:txBody>
      </p:sp>
      <p:graphicFrame>
        <p:nvGraphicFramePr>
          <p:cNvPr id="13" name="Gráfico 32">
            <a:extLst>
              <a:ext uri="{FF2B5EF4-FFF2-40B4-BE49-F238E27FC236}">
                <a16:creationId xmlns:a16="http://schemas.microsoft.com/office/drawing/2014/main" id="{613AC878-1D35-4A43-8885-27B9F96B4BB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16835" y="2010041"/>
          <a:ext cx="295232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25 Rectángulo redondeado">
            <a:extLst>
              <a:ext uri="{FF2B5EF4-FFF2-40B4-BE49-F238E27FC236}">
                <a16:creationId xmlns:a16="http://schemas.microsoft.com/office/drawing/2014/main" id="{C5337A7E-C5F6-C841-9DFF-11050B26F841}"/>
              </a:ext>
            </a:extLst>
          </p:cNvPr>
          <p:cNvSpPr/>
          <p:nvPr/>
        </p:nvSpPr>
        <p:spPr>
          <a:xfrm>
            <a:off x="1792487" y="1650001"/>
            <a:ext cx="1390430" cy="3528392"/>
          </a:xfrm>
          <a:prstGeom prst="roundRect">
            <a:avLst>
              <a:gd name="adj" fmla="val 9108"/>
            </a:avLst>
          </a:prstGeom>
          <a:noFill/>
          <a:ln w="28575">
            <a:solidFill>
              <a:srgbClr val="0066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5" name="28 Rectángulo">
            <a:extLst>
              <a:ext uri="{FF2B5EF4-FFF2-40B4-BE49-F238E27FC236}">
                <a16:creationId xmlns:a16="http://schemas.microsoft.com/office/drawing/2014/main" id="{25D962FD-32B3-5B4F-833B-1540FA3C207F}"/>
              </a:ext>
            </a:extLst>
          </p:cNvPr>
          <p:cNvSpPr/>
          <p:nvPr/>
        </p:nvSpPr>
        <p:spPr>
          <a:xfrm>
            <a:off x="1995721" y="1505495"/>
            <a:ext cx="1080120" cy="41252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b="1" dirty="0">
                <a:solidFill>
                  <a:srgbClr val="FFFFFF"/>
                </a:solidFill>
                <a:latin typeface="Trebuchet MS" pitchFamily="34" charset="0"/>
              </a:rPr>
              <a:t>USABILIDAD</a:t>
            </a:r>
          </a:p>
        </p:txBody>
      </p:sp>
      <p:graphicFrame>
        <p:nvGraphicFramePr>
          <p:cNvPr id="16" name="Gráfico 46">
            <a:extLst>
              <a:ext uri="{FF2B5EF4-FFF2-40B4-BE49-F238E27FC236}">
                <a16:creationId xmlns:a16="http://schemas.microsoft.com/office/drawing/2014/main" id="{F45B24A7-1075-B14E-B12F-7E228146CAB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34331" y="2010041"/>
          <a:ext cx="186211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Gráfico 47">
            <a:extLst>
              <a:ext uri="{FF2B5EF4-FFF2-40B4-BE49-F238E27FC236}">
                <a16:creationId xmlns:a16="http://schemas.microsoft.com/office/drawing/2014/main" id="{6A6D3F9E-25BB-2A45-8FF8-D931280A294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364283" y="2010041"/>
          <a:ext cx="172049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Gráfico 48">
            <a:extLst>
              <a:ext uri="{FF2B5EF4-FFF2-40B4-BE49-F238E27FC236}">
                <a16:creationId xmlns:a16="http://schemas.microsoft.com/office/drawing/2014/main" id="{828016FE-3BB9-A64A-81E1-43571B0B1CB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17322" y="2010041"/>
          <a:ext cx="172819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9" name="Gráfico 49">
            <a:extLst>
              <a:ext uri="{FF2B5EF4-FFF2-40B4-BE49-F238E27FC236}">
                <a16:creationId xmlns:a16="http://schemas.microsoft.com/office/drawing/2014/main" id="{DDF7A775-3139-D745-B53A-A6643275CF8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7139224" y="2010036"/>
          <a:ext cx="187220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0" name="25 Rectángulo redondeado">
            <a:extLst>
              <a:ext uri="{FF2B5EF4-FFF2-40B4-BE49-F238E27FC236}">
                <a16:creationId xmlns:a16="http://schemas.microsoft.com/office/drawing/2014/main" id="{C3B09E5D-CE49-C34B-9D4C-B0BE56663F73}"/>
              </a:ext>
            </a:extLst>
          </p:cNvPr>
          <p:cNvSpPr/>
          <p:nvPr/>
        </p:nvSpPr>
        <p:spPr>
          <a:xfrm>
            <a:off x="3232647" y="1650491"/>
            <a:ext cx="1347660" cy="3527902"/>
          </a:xfrm>
          <a:prstGeom prst="roundRect">
            <a:avLst>
              <a:gd name="adj" fmla="val 9108"/>
            </a:avLst>
          </a:prstGeom>
          <a:noFill/>
          <a:ln w="28575">
            <a:solidFill>
              <a:srgbClr val="0066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1" name="25 Rectángulo redondeado">
            <a:extLst>
              <a:ext uri="{FF2B5EF4-FFF2-40B4-BE49-F238E27FC236}">
                <a16:creationId xmlns:a16="http://schemas.microsoft.com/office/drawing/2014/main" id="{E8B22B4B-C5CA-7744-AC90-4D3AEF6F800E}"/>
              </a:ext>
            </a:extLst>
          </p:cNvPr>
          <p:cNvSpPr/>
          <p:nvPr/>
        </p:nvSpPr>
        <p:spPr>
          <a:xfrm>
            <a:off x="4631823" y="1642878"/>
            <a:ext cx="1316636" cy="3535515"/>
          </a:xfrm>
          <a:prstGeom prst="roundRect">
            <a:avLst>
              <a:gd name="adj" fmla="val 9108"/>
            </a:avLst>
          </a:prstGeom>
          <a:noFill/>
          <a:ln w="28575">
            <a:solidFill>
              <a:srgbClr val="0066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2" name="28 Rectángulo">
            <a:extLst>
              <a:ext uri="{FF2B5EF4-FFF2-40B4-BE49-F238E27FC236}">
                <a16:creationId xmlns:a16="http://schemas.microsoft.com/office/drawing/2014/main" id="{23DADB05-9C56-7B44-95D0-F4B52BB2D1C7}"/>
              </a:ext>
            </a:extLst>
          </p:cNvPr>
          <p:cNvSpPr/>
          <p:nvPr/>
        </p:nvSpPr>
        <p:spPr>
          <a:xfrm>
            <a:off x="4775839" y="1498372"/>
            <a:ext cx="1080120" cy="41252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b="1" dirty="0">
                <a:solidFill>
                  <a:srgbClr val="FFFFFF"/>
                </a:solidFill>
                <a:latin typeface="Trebuchet MS" pitchFamily="34" charset="0"/>
              </a:rPr>
              <a:t>VELOCIDAD DE CARGA</a:t>
            </a:r>
          </a:p>
        </p:txBody>
      </p:sp>
      <p:sp>
        <p:nvSpPr>
          <p:cNvPr id="23" name="25 Rectángulo redondeado">
            <a:extLst>
              <a:ext uri="{FF2B5EF4-FFF2-40B4-BE49-F238E27FC236}">
                <a16:creationId xmlns:a16="http://schemas.microsoft.com/office/drawing/2014/main" id="{FFF66182-C677-524E-9FA5-5A5A6EB2D7A8}"/>
              </a:ext>
            </a:extLst>
          </p:cNvPr>
          <p:cNvSpPr/>
          <p:nvPr/>
        </p:nvSpPr>
        <p:spPr>
          <a:xfrm>
            <a:off x="5999975" y="1646723"/>
            <a:ext cx="1316636" cy="3531670"/>
          </a:xfrm>
          <a:prstGeom prst="roundRect">
            <a:avLst>
              <a:gd name="adj" fmla="val 9108"/>
            </a:avLst>
          </a:prstGeom>
          <a:noFill/>
          <a:ln w="28575">
            <a:solidFill>
              <a:srgbClr val="0066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4" name="28 Rectángulo">
            <a:extLst>
              <a:ext uri="{FF2B5EF4-FFF2-40B4-BE49-F238E27FC236}">
                <a16:creationId xmlns:a16="http://schemas.microsoft.com/office/drawing/2014/main" id="{86194A5A-69F2-9C46-91FB-388BA0CF7F11}"/>
              </a:ext>
            </a:extLst>
          </p:cNvPr>
          <p:cNvSpPr/>
          <p:nvPr/>
        </p:nvSpPr>
        <p:spPr>
          <a:xfrm>
            <a:off x="6051491" y="1413349"/>
            <a:ext cx="1224136" cy="501390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00" b="1" dirty="0">
                <a:solidFill>
                  <a:srgbClr val="FFFFFF"/>
                </a:solidFill>
                <a:latin typeface="Trebuchet MS" pitchFamily="34" charset="0"/>
              </a:rPr>
              <a:t>ACCESIBLE DESDE DISTINTOS DISPOSITIVOS</a:t>
            </a:r>
          </a:p>
        </p:txBody>
      </p:sp>
      <p:sp>
        <p:nvSpPr>
          <p:cNvPr id="25" name="25 Rectángulo redondeado">
            <a:extLst>
              <a:ext uri="{FF2B5EF4-FFF2-40B4-BE49-F238E27FC236}">
                <a16:creationId xmlns:a16="http://schemas.microsoft.com/office/drawing/2014/main" id="{31BBC6B6-B0D2-FF47-B3D8-7A91B719B3AB}"/>
              </a:ext>
            </a:extLst>
          </p:cNvPr>
          <p:cNvSpPr/>
          <p:nvPr/>
        </p:nvSpPr>
        <p:spPr>
          <a:xfrm>
            <a:off x="7412030" y="1642878"/>
            <a:ext cx="1316636" cy="3535515"/>
          </a:xfrm>
          <a:prstGeom prst="roundRect">
            <a:avLst>
              <a:gd name="adj" fmla="val 9108"/>
            </a:avLst>
          </a:prstGeom>
          <a:noFill/>
          <a:ln w="28575">
            <a:solidFill>
              <a:srgbClr val="00660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26" name="28 Rectángulo">
            <a:extLst>
              <a:ext uri="{FF2B5EF4-FFF2-40B4-BE49-F238E27FC236}">
                <a16:creationId xmlns:a16="http://schemas.microsoft.com/office/drawing/2014/main" id="{CA9F16EE-4DD4-3B46-9928-3A377B318E74}"/>
              </a:ext>
            </a:extLst>
          </p:cNvPr>
          <p:cNvSpPr/>
          <p:nvPr/>
        </p:nvSpPr>
        <p:spPr>
          <a:xfrm>
            <a:off x="7556046" y="1498372"/>
            <a:ext cx="1080120" cy="41252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b="1" dirty="0">
                <a:solidFill>
                  <a:srgbClr val="FFFFFF"/>
                </a:solidFill>
                <a:latin typeface="Trebuchet MS" pitchFamily="34" charset="0"/>
              </a:rPr>
              <a:t>LOOK &amp; FEEL</a:t>
            </a:r>
          </a:p>
        </p:txBody>
      </p:sp>
      <p:sp>
        <p:nvSpPr>
          <p:cNvPr id="27" name="28 Rectángulo">
            <a:extLst>
              <a:ext uri="{FF2B5EF4-FFF2-40B4-BE49-F238E27FC236}">
                <a16:creationId xmlns:a16="http://schemas.microsoft.com/office/drawing/2014/main" id="{9AB32E34-286C-C540-8F5F-4985B67C3A7E}"/>
              </a:ext>
            </a:extLst>
          </p:cNvPr>
          <p:cNvSpPr/>
          <p:nvPr/>
        </p:nvSpPr>
        <p:spPr>
          <a:xfrm>
            <a:off x="3376663" y="1505985"/>
            <a:ext cx="1080120" cy="41252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050" b="1" dirty="0">
                <a:solidFill>
                  <a:srgbClr val="FFFFFF"/>
                </a:solidFill>
                <a:latin typeface="Trebuchet MS" pitchFamily="34" charset="0"/>
              </a:rPr>
              <a:t>CONTENIDO</a:t>
            </a:r>
          </a:p>
        </p:txBody>
      </p:sp>
      <p:graphicFrame>
        <p:nvGraphicFramePr>
          <p:cNvPr id="28" name="18 Tabla">
            <a:extLst>
              <a:ext uri="{FF2B5EF4-FFF2-40B4-BE49-F238E27FC236}">
                <a16:creationId xmlns:a16="http://schemas.microsoft.com/office/drawing/2014/main" id="{9C5768BB-F5D8-4D45-9548-EE8D259FC4E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612992" y="5216314"/>
          <a:ext cx="576064" cy="36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9" name="18 Tabla">
            <a:extLst>
              <a:ext uri="{FF2B5EF4-FFF2-40B4-BE49-F238E27FC236}">
                <a16:creationId xmlns:a16="http://schemas.microsoft.com/office/drawing/2014/main" id="{BC743B16-5B63-C04A-A0BC-353B0C5F849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923485" y="5216314"/>
          <a:ext cx="576064" cy="36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1" name="18 Tabla">
            <a:extLst>
              <a:ext uri="{FF2B5EF4-FFF2-40B4-BE49-F238E27FC236}">
                <a16:creationId xmlns:a16="http://schemas.microsoft.com/office/drawing/2014/main" id="{977D5A3A-3906-6947-BE74-B69B2E7020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992006" y="5216314"/>
          <a:ext cx="576064" cy="36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2" name="18 Tabla">
            <a:extLst>
              <a:ext uri="{FF2B5EF4-FFF2-40B4-BE49-F238E27FC236}">
                <a16:creationId xmlns:a16="http://schemas.microsoft.com/office/drawing/2014/main" id="{23262EC4-ADE1-1D4D-8410-984F13F38D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302499" y="5216314"/>
          <a:ext cx="576064" cy="36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" name="18 Tabla">
            <a:extLst>
              <a:ext uri="{FF2B5EF4-FFF2-40B4-BE49-F238E27FC236}">
                <a16:creationId xmlns:a16="http://schemas.microsoft.com/office/drawing/2014/main" id="{06114205-A75A-ED4A-A094-004DD6F22D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71020" y="5216314"/>
          <a:ext cx="576064" cy="36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4" name="18 Tabla">
            <a:extLst>
              <a:ext uri="{FF2B5EF4-FFF2-40B4-BE49-F238E27FC236}">
                <a16:creationId xmlns:a16="http://schemas.microsoft.com/office/drawing/2014/main" id="{5459A4E8-9970-3A4F-98D7-F4D2AF7A23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1513" y="5216314"/>
          <a:ext cx="576064" cy="36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5" name="18 Tabla">
            <a:extLst>
              <a:ext uri="{FF2B5EF4-FFF2-40B4-BE49-F238E27FC236}">
                <a16:creationId xmlns:a16="http://schemas.microsoft.com/office/drawing/2014/main" id="{3B0EB0A3-2C69-A542-BFE0-DD9A4169BD9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50034" y="5216314"/>
          <a:ext cx="576064" cy="36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6" name="18 Tabla">
            <a:extLst>
              <a:ext uri="{FF2B5EF4-FFF2-40B4-BE49-F238E27FC236}">
                <a16:creationId xmlns:a16="http://schemas.microsoft.com/office/drawing/2014/main" id="{AE628F10-6877-8040-8A10-B9FDBF39A89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60527" y="5216314"/>
          <a:ext cx="576064" cy="36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7" name="18 Tabla">
            <a:extLst>
              <a:ext uri="{FF2B5EF4-FFF2-40B4-BE49-F238E27FC236}">
                <a16:creationId xmlns:a16="http://schemas.microsoft.com/office/drawing/2014/main" id="{66848F4E-A7B9-0445-BF04-2FFBB2B2B9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129052" y="5216314"/>
          <a:ext cx="576064" cy="36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8" name="18 Tabla">
            <a:extLst>
              <a:ext uri="{FF2B5EF4-FFF2-40B4-BE49-F238E27FC236}">
                <a16:creationId xmlns:a16="http://schemas.microsoft.com/office/drawing/2014/main" id="{42490BEF-73E7-EF41-B69A-1ED9863133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439541" y="5216314"/>
          <a:ext cx="576064" cy="360363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0363"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9" name="9 Pentágono">
            <a:extLst>
              <a:ext uri="{FF2B5EF4-FFF2-40B4-BE49-F238E27FC236}">
                <a16:creationId xmlns:a16="http://schemas.microsoft.com/office/drawing/2014/main" id="{CDB3F721-9332-ED40-9599-83E36CBFCB72}"/>
              </a:ext>
            </a:extLst>
          </p:cNvPr>
          <p:cNvSpPr/>
          <p:nvPr/>
        </p:nvSpPr>
        <p:spPr>
          <a:xfrm>
            <a:off x="792916" y="5273927"/>
            <a:ext cx="935037" cy="273428"/>
          </a:xfrm>
          <a:prstGeom prst="homePlate">
            <a:avLst/>
          </a:prstGeom>
          <a:solidFill>
            <a:srgbClr val="0E8AA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 dirty="0">
                <a:solidFill>
                  <a:schemeClr val="bg1"/>
                </a:solidFill>
                <a:latin typeface="Trebuchet MS" pitchFamily="34" charset="0"/>
              </a:rPr>
              <a:t>TTB</a:t>
            </a:r>
          </a:p>
        </p:txBody>
      </p:sp>
    </p:spTree>
    <p:extLst>
      <p:ext uri="{BB962C8B-B14F-4D97-AF65-F5344CB8AC3E}">
        <p14:creationId xmlns:p14="http://schemas.microsoft.com/office/powerpoint/2010/main" val="175150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/>
              <a:t> </a:t>
            </a:r>
            <a:br>
              <a:rPr lang="es-ES_tradnl"/>
            </a:br>
            <a:r>
              <a:rPr lang="es-ES_tradnl"/>
              <a:t>Despliegue de IPv6</a:t>
            </a:r>
            <a:br>
              <a:rPr lang="es-ES_tradnl"/>
            </a:br>
            <a:r>
              <a:rPr lang="es-ES_tradnl" sz="2700" b="0"/>
              <a:t>(%ASN’s anunciando prefijos IPv6 al 28/Feb/2018)</a:t>
            </a:r>
            <a:br>
              <a:rPr lang="es-ES_tradnl"/>
            </a:br>
            <a:endParaRPr lang="es-ES_tradnl"/>
          </a:p>
        </p:txBody>
      </p:sp>
      <p:sp>
        <p:nvSpPr>
          <p:cNvPr id="143" name="Shape 143"/>
          <p:cNvSpPr txBox="1">
            <a:spLocks noGrp="1"/>
          </p:cNvSpPr>
          <p:nvPr>
            <p:ph idx="1"/>
          </p:nvPr>
        </p:nvSpPr>
        <p:spPr>
          <a:xfrm>
            <a:off x="516835" y="1577009"/>
            <a:ext cx="3289621" cy="4845056"/>
          </a:xfrm>
        </p:spPr>
        <p:txBody>
          <a:bodyPr>
            <a:normAutofit fontScale="77500" lnSpcReduction="20000"/>
          </a:bodyPr>
          <a:lstStyle/>
          <a:p>
            <a:r>
              <a:rPr lang="es-ES_tradnl" sz="3300" dirty="0"/>
              <a:t>En la región tenemos 6888 </a:t>
            </a:r>
            <a:r>
              <a:rPr lang="es-ES_tradnl" sz="3300" dirty="0" err="1"/>
              <a:t>ASNs</a:t>
            </a:r>
            <a:r>
              <a:rPr lang="es-ES_tradnl" sz="3300" dirty="0"/>
              <a:t> visibles y  </a:t>
            </a:r>
            <a:r>
              <a:rPr lang="es-ES_tradnl" sz="3300" b="1" dirty="0">
                <a:solidFill>
                  <a:srgbClr val="0E8AA0"/>
                </a:solidFill>
              </a:rPr>
              <a:t>2619 (38.2%) </a:t>
            </a:r>
            <a:r>
              <a:rPr lang="es-ES_tradnl" sz="3300" dirty="0"/>
              <a:t>de ellos están anunciando prefijos IPv6.</a:t>
            </a:r>
          </a:p>
          <a:p>
            <a:endParaRPr lang="es-ES_tradnl" sz="2600" dirty="0"/>
          </a:p>
          <a:p>
            <a:r>
              <a:rPr lang="es-ES_tradnl" sz="3300" dirty="0"/>
              <a:t>El mayor porcentaje de las cinco regiones.</a:t>
            </a:r>
          </a:p>
          <a:p>
            <a:endParaRPr lang="es-ES_tradnl" sz="1900" dirty="0"/>
          </a:p>
          <a:p>
            <a:r>
              <a:rPr lang="es-ES_tradnl" sz="2400" dirty="0" err="1"/>
              <a:t>Source</a:t>
            </a:r>
            <a:r>
              <a:rPr lang="es-ES_tradnl" sz="2400" dirty="0"/>
              <a:t>: </a:t>
            </a:r>
            <a:r>
              <a:rPr lang="es-ES_tradnl" sz="2400" dirty="0">
                <a:hlinkClick r:id="rId3"/>
              </a:rPr>
              <a:t>http://v6asns.ripe.net/v/6?s=_ALL;s=_RIR_LACNIC</a:t>
            </a:r>
            <a:r>
              <a:rPr lang="es-ES_tradnl" sz="2400" dirty="0"/>
              <a:t>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9A90983-B38F-ED40-B90A-ABF4547BC7D7}"/>
              </a:ext>
            </a:extLst>
          </p:cNvPr>
          <p:cNvGrpSpPr/>
          <p:nvPr/>
        </p:nvGrpSpPr>
        <p:grpSpPr>
          <a:xfrm>
            <a:off x="3951511" y="1577009"/>
            <a:ext cx="4990470" cy="4728098"/>
            <a:chOff x="4126230" y="2037770"/>
            <a:chExt cx="3920490" cy="3650300"/>
          </a:xfrm>
        </p:grpSpPr>
        <p:pic>
          <p:nvPicPr>
            <p:cNvPr id="144" name="Shape 144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3"/>
            <a:stretch/>
          </p:blipFill>
          <p:spPr>
            <a:xfrm>
              <a:off x="4126230" y="2057403"/>
              <a:ext cx="2019918" cy="36306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Shape 145"/>
            <p:cNvSpPr/>
            <p:nvPr/>
          </p:nvSpPr>
          <p:spPr>
            <a:xfrm>
              <a:off x="6111859" y="2057399"/>
              <a:ext cx="756160" cy="35044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853" y="4444"/>
                  </a:lnTo>
                  <a:lnTo>
                    <a:pt x="29268" y="0"/>
                  </a:lnTo>
                  <a:lnTo>
                    <a:pt x="43902" y="5185"/>
                  </a:lnTo>
                  <a:lnTo>
                    <a:pt x="58536" y="370"/>
                  </a:lnTo>
                  <a:lnTo>
                    <a:pt x="73170" y="5555"/>
                  </a:lnTo>
                  <a:lnTo>
                    <a:pt x="90731" y="370"/>
                  </a:lnTo>
                  <a:lnTo>
                    <a:pt x="96585" y="4814"/>
                  </a:lnTo>
                  <a:lnTo>
                    <a:pt x="120000" y="0"/>
                  </a:lnTo>
                  <a:lnTo>
                    <a:pt x="120000" y="119259"/>
                  </a:lnTo>
                  <a:lnTo>
                    <a:pt x="90731" y="114444"/>
                  </a:lnTo>
                  <a:lnTo>
                    <a:pt x="67317" y="118888"/>
                  </a:lnTo>
                  <a:lnTo>
                    <a:pt x="55609" y="115185"/>
                  </a:lnTo>
                  <a:lnTo>
                    <a:pt x="26341" y="120000"/>
                  </a:lnTo>
                  <a:lnTo>
                    <a:pt x="17561" y="115555"/>
                  </a:lnTo>
                  <a:lnTo>
                    <a:pt x="2926" y="120000"/>
                  </a:lnTo>
                  <a:cubicBezTo>
                    <a:pt x="1951" y="80000"/>
                    <a:pt x="975" y="39999"/>
                    <a:pt x="0" y="0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  <a:effectLst>
              <a:outerShdw blurRad="39999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lang="es-ES_tradnl"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6" name="Shape 1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68018" y="2037770"/>
              <a:ext cx="1178702" cy="363067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958928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/>
              <a:t> </a:t>
            </a:r>
            <a:br>
              <a:rPr lang="es-ES_tradnl" dirty="0"/>
            </a:br>
            <a:r>
              <a:rPr lang="es-ES_tradnl" dirty="0"/>
              <a:t>Despliegue de IPv6</a:t>
            </a:r>
            <a:br>
              <a:rPr lang="es-ES_tradnl" dirty="0"/>
            </a:br>
            <a:r>
              <a:rPr lang="es-ES_tradnl" sz="3100" b="0" dirty="0"/>
              <a:t>% usuarios por territorio/país</a:t>
            </a:r>
            <a:br>
              <a:rPr lang="es-ES_tradnl" sz="3100" b="0" dirty="0"/>
            </a:br>
            <a:endParaRPr lang="es-ES_tradnl" b="0" dirty="0"/>
          </a:p>
        </p:txBody>
      </p:sp>
      <p:sp>
        <p:nvSpPr>
          <p:cNvPr id="152" name="Shape 152"/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/>
              <a:t>Más de 10 países muestran un porcentaje superior al 1%: </a:t>
            </a:r>
          </a:p>
          <a:p>
            <a:pPr lvl="1"/>
            <a:r>
              <a:rPr lang="es-ES_tradnl" dirty="0"/>
              <a:t>UY ~30%</a:t>
            </a:r>
          </a:p>
          <a:p>
            <a:pPr lvl="1"/>
            <a:r>
              <a:rPr lang="es-ES_tradnl" dirty="0"/>
              <a:t>BR ~25%</a:t>
            </a:r>
          </a:p>
          <a:p>
            <a:pPr lvl="1"/>
            <a:r>
              <a:rPr lang="es-ES_tradnl" dirty="0"/>
              <a:t>TT, </a:t>
            </a:r>
            <a:r>
              <a:rPr lang="es-ES_tradnl" b="1" dirty="0">
                <a:solidFill>
                  <a:srgbClr val="0E8AA0"/>
                </a:solidFill>
                <a:latin typeface="FoundryMonoline" panose="02000503030000020004" pitchFamily="2" charset="77"/>
              </a:rPr>
              <a:t>EC</a:t>
            </a:r>
            <a:r>
              <a:rPr lang="es-ES_tradnl" dirty="0"/>
              <a:t> ~20%</a:t>
            </a:r>
          </a:p>
          <a:p>
            <a:pPr lvl="1"/>
            <a:r>
              <a:rPr lang="es-ES_tradnl" b="1" dirty="0">
                <a:solidFill>
                  <a:srgbClr val="0E8AA0"/>
                </a:solidFill>
                <a:latin typeface="FoundryMonoline" panose="02000503030000020004" pitchFamily="2" charset="77"/>
              </a:rPr>
              <a:t>PE</a:t>
            </a:r>
            <a:r>
              <a:rPr lang="es-ES_tradnl" dirty="0"/>
              <a:t> ~16%</a:t>
            </a:r>
          </a:p>
          <a:p>
            <a:pPr lvl="1"/>
            <a:r>
              <a:rPr lang="es-ES_tradnl" b="1" dirty="0">
                <a:solidFill>
                  <a:srgbClr val="0E8AA0"/>
                </a:solidFill>
                <a:latin typeface="FoundryMonoline" panose="02000503030000020004" pitchFamily="2" charset="77"/>
              </a:rPr>
              <a:t>AR</a:t>
            </a:r>
            <a:r>
              <a:rPr lang="es-ES_tradnl" dirty="0"/>
              <a:t>, BO, GT, </a:t>
            </a:r>
            <a:r>
              <a:rPr lang="es-ES_tradnl" b="1" dirty="0">
                <a:solidFill>
                  <a:srgbClr val="0E8AA0"/>
                </a:solidFill>
                <a:latin typeface="FoundryMonoline" panose="02000503030000020004" pitchFamily="2" charset="77"/>
              </a:rPr>
              <a:t>MX</a:t>
            </a:r>
            <a:r>
              <a:rPr lang="es-ES_tradnl" dirty="0"/>
              <a:t> ~ 5-7%</a:t>
            </a:r>
          </a:p>
          <a:p>
            <a:pPr lvl="1"/>
            <a:r>
              <a:rPr lang="es-ES_tradnl" b="1" dirty="0">
                <a:solidFill>
                  <a:srgbClr val="0E8AA0"/>
                </a:solidFill>
                <a:latin typeface="FoundryMonoline" panose="02000503030000020004" pitchFamily="2" charset="77"/>
              </a:rPr>
              <a:t>DO</a:t>
            </a:r>
            <a:r>
              <a:rPr lang="es-ES_tradnl" dirty="0"/>
              <a:t> ~ 1.0%</a:t>
            </a:r>
          </a:p>
          <a:p>
            <a:pPr marL="0" indent="0">
              <a:buNone/>
            </a:pPr>
            <a:endParaRPr lang="es-ES_tradnl" dirty="0"/>
          </a:p>
        </p:txBody>
      </p:sp>
      <p:pic>
        <p:nvPicPr>
          <p:cNvPr id="153" name="Shape 153"/>
          <p:cNvPicPr preferRelativeResize="0"/>
          <p:nvPr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19211" y="3220350"/>
            <a:ext cx="2591412" cy="3249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Shape 154"/>
          <p:cNvPicPr preferRelativeResize="0"/>
          <p:nvPr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428" y="2164970"/>
            <a:ext cx="2011156" cy="11702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1C3544F-A7E2-9B4B-9A11-CFEA686FFAB8}"/>
              </a:ext>
            </a:extLst>
          </p:cNvPr>
          <p:cNvGrpSpPr/>
          <p:nvPr/>
        </p:nvGrpSpPr>
        <p:grpSpPr>
          <a:xfrm>
            <a:off x="7714052" y="1602287"/>
            <a:ext cx="992626" cy="464253"/>
            <a:chOff x="7680319" y="3852069"/>
            <a:chExt cx="992626" cy="464253"/>
          </a:xfrm>
        </p:grpSpPr>
        <p:sp>
          <p:nvSpPr>
            <p:cNvPr id="9" name="Pentagon 8">
              <a:extLst>
                <a:ext uri="{FF2B5EF4-FFF2-40B4-BE49-F238E27FC236}">
                  <a16:creationId xmlns:a16="http://schemas.microsoft.com/office/drawing/2014/main" id="{0542B36E-F642-274F-A60E-EBC88C9A68DA}"/>
                </a:ext>
              </a:extLst>
            </p:cNvPr>
            <p:cNvSpPr/>
            <p:nvPr/>
          </p:nvSpPr>
          <p:spPr>
            <a:xfrm rot="10800000">
              <a:off x="7680319" y="3852069"/>
              <a:ext cx="992626" cy="464253"/>
            </a:xfrm>
            <a:prstGeom prst="homePlate">
              <a:avLst/>
            </a:prstGeom>
            <a:solidFill>
              <a:srgbClr val="D2493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" name="Pentagon 9">
              <a:extLst>
                <a:ext uri="{FF2B5EF4-FFF2-40B4-BE49-F238E27FC236}">
                  <a16:creationId xmlns:a16="http://schemas.microsoft.com/office/drawing/2014/main" id="{D496336F-6D7F-3B41-B905-2C1E7E093D03}"/>
                </a:ext>
              </a:extLst>
            </p:cNvPr>
            <p:cNvSpPr/>
            <p:nvPr/>
          </p:nvSpPr>
          <p:spPr>
            <a:xfrm rot="10800000">
              <a:off x="7745447" y="3890967"/>
              <a:ext cx="875645" cy="379381"/>
            </a:xfrm>
            <a:prstGeom prst="homeP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B1CCBE-F5C3-924D-9CD6-D314806D0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1558" y="3953226"/>
              <a:ext cx="779534" cy="2619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5370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Contruyendo</a:t>
            </a:r>
            <a:r>
              <a:rPr lang="es-ES_tradnl" dirty="0"/>
              <a:t> Comunidad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261641"/>
            <a:ext cx="8229600" cy="4911607"/>
          </a:xfrm>
        </p:spPr>
        <p:txBody>
          <a:bodyPr>
            <a:normAutofit fontScale="62500" lnSpcReduction="20000"/>
          </a:bodyPr>
          <a:lstStyle/>
          <a:p>
            <a:r>
              <a:rPr lang="es-ES_tradnl" dirty="0"/>
              <a:t>3 ediciones de LACNIC "</a:t>
            </a:r>
            <a:r>
              <a:rPr lang="es-ES_tradnl" dirty="0" err="1"/>
              <a:t>On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Move</a:t>
            </a:r>
            <a:r>
              <a:rPr lang="es-ES_tradnl" dirty="0"/>
              <a:t>” 2017: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800" b="1" dirty="0">
                <a:solidFill>
                  <a:srgbClr val="0E8AA0"/>
                </a:solidFill>
                <a:latin typeface="FoundryMonoline" panose="02000503030000020004" pitchFamily="2" charset="77"/>
              </a:rPr>
              <a:t>Guatemala</a:t>
            </a:r>
            <a:r>
              <a:rPr lang="es-ES_tradnl" dirty="0"/>
              <a:t> (.GT, SIT, ISOC GT, ISOC, ICANN).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800" b="1" dirty="0">
                <a:solidFill>
                  <a:srgbClr val="0E8AA0"/>
                </a:solidFill>
                <a:latin typeface="FoundryMonoline" panose="02000503030000020004" pitchFamily="2" charset="77"/>
              </a:rPr>
              <a:t>Guyana</a:t>
            </a:r>
            <a:r>
              <a:rPr lang="es-ES_tradnl" dirty="0"/>
              <a:t> (MTOP, </a:t>
            </a:r>
            <a:r>
              <a:rPr lang="es-ES_tradnl" dirty="0" err="1"/>
              <a:t>CaribNOG</a:t>
            </a:r>
            <a:r>
              <a:rPr lang="es-ES_tradnl" dirty="0"/>
              <a:t>, ISOC, ICANN, CTU).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800" b="1" dirty="0">
                <a:solidFill>
                  <a:srgbClr val="0E8AA0"/>
                </a:solidFill>
                <a:latin typeface="FoundryMonoline" panose="02000503030000020004" pitchFamily="2" charset="77"/>
              </a:rPr>
              <a:t>Medellín, CO </a:t>
            </a:r>
            <a:r>
              <a:rPr lang="es-ES_tradnl" dirty="0"/>
              <a:t>(MINTIC, RENATA, EAFIT, IPv6 </a:t>
            </a:r>
            <a:r>
              <a:rPr lang="es-ES_tradnl" dirty="0" err="1"/>
              <a:t>Spectrum</a:t>
            </a:r>
            <a:r>
              <a:rPr lang="es-ES_tradnl" dirty="0"/>
              <a:t> ).</a:t>
            </a:r>
          </a:p>
          <a:p>
            <a:pPr lvl="2"/>
            <a:r>
              <a:rPr lang="es-ES_tradnl" dirty="0"/>
              <a:t>Atención a comunidades locales.</a:t>
            </a:r>
          </a:p>
          <a:p>
            <a:pPr lvl="2"/>
            <a:r>
              <a:rPr lang="es-ES_tradnl" dirty="0"/>
              <a:t>Políticas, IPv6, Registro, Seguridad, </a:t>
            </a:r>
            <a:r>
              <a:rPr lang="es-ES_tradnl" dirty="0" err="1"/>
              <a:t>IXPs</a:t>
            </a:r>
            <a:endParaRPr lang="es-ES_tradnl" dirty="0"/>
          </a:p>
          <a:p>
            <a:r>
              <a:rPr lang="es-ES_tradnl" dirty="0"/>
              <a:t>LOTM 2018</a:t>
            </a:r>
          </a:p>
          <a:p>
            <a:pPr lvl="1"/>
            <a:r>
              <a:rPr lang="es-ES_tradnl" dirty="0"/>
              <a:t>Paraguay, June 5th - 7th (CNC, COPACO, IXP PY)</a:t>
            </a:r>
          </a:p>
          <a:p>
            <a:pPr lvl="1"/>
            <a:r>
              <a:rPr lang="es-ES_tradnl" dirty="0"/>
              <a:t>Nicaragua: TBC</a:t>
            </a:r>
          </a:p>
          <a:p>
            <a:pPr lvl="2"/>
            <a:endParaRPr lang="es-ES_tradnl" dirty="0"/>
          </a:p>
          <a:p>
            <a:r>
              <a:rPr lang="es-ES_tradnl" dirty="0"/>
              <a:t>Participación en espacios externos al sistema de números:</a:t>
            </a:r>
          </a:p>
          <a:p>
            <a:pPr lvl="1"/>
            <a:r>
              <a:rPr lang="es-ES_tradnl" dirty="0" err="1"/>
              <a:t>eLAC</a:t>
            </a:r>
            <a:r>
              <a:rPr lang="es-ES_tradnl" dirty="0"/>
              <a:t>, </a:t>
            </a:r>
            <a:r>
              <a:rPr lang="en-US" dirty="0"/>
              <a:t>CEABAD, </a:t>
            </a:r>
            <a:r>
              <a:rPr lang="es-ES_tradnl" dirty="0"/>
              <a:t>CMDT, CITEL, COMTELCA, CANTO, CTU, CLT. TICAL.</a:t>
            </a:r>
          </a:p>
          <a:p>
            <a:pPr lvl="1"/>
            <a:r>
              <a:rPr lang="es-ES_tradnl" dirty="0"/>
              <a:t>Temática IPv6, Seguridad en Internet, Acceso.</a:t>
            </a:r>
          </a:p>
          <a:p>
            <a:r>
              <a:rPr lang="es-ES_tradnl" b="1" dirty="0">
                <a:solidFill>
                  <a:srgbClr val="0E8AA0"/>
                </a:solidFill>
                <a:latin typeface="FoundryMonoline" panose="02000503030000020004" pitchFamily="2" charset="77"/>
              </a:rPr>
              <a:t>Gobernanza de Internet</a:t>
            </a:r>
          </a:p>
          <a:p>
            <a:pPr lvl="1"/>
            <a:r>
              <a:rPr lang="es-ES_tradnl" dirty="0"/>
              <a:t>LACIGF, seguimos impulsando este esfuerzo como Secretaría + CP.</a:t>
            </a:r>
          </a:p>
          <a:p>
            <a:pPr lvl="1"/>
            <a:r>
              <a:rPr lang="es-ES_tradnl" dirty="0" err="1"/>
              <a:t>IGFs</a:t>
            </a:r>
            <a:r>
              <a:rPr lang="es-ES_tradnl" dirty="0"/>
              <a:t> Nacionales/regionales: Trinidad y Tobago, Caribe, </a:t>
            </a:r>
            <a:r>
              <a:rPr lang="en-US" dirty="0"/>
              <a:t>Costa Rica, Guatemala, Perú, Bolivia, Argentina, Panamá y Uruguay.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874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60090-1BB1-4B42-9B68-9063434E97C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/>
              <a:t>Internet </a:t>
            </a:r>
            <a:r>
              <a:rPr lang="es-ES_tradnl" dirty="0" err="1"/>
              <a:t>Governance</a:t>
            </a:r>
            <a:r>
              <a:rPr lang="es-ES_tradnl" dirty="0"/>
              <a:t> &amp; LACNIC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77EAFD-62C7-C745-B592-6F61395B3C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_tradnl" dirty="0" err="1"/>
              <a:t>Latin</a:t>
            </a:r>
            <a:r>
              <a:rPr lang="es-ES_tradnl" dirty="0"/>
              <a:t> American and </a:t>
            </a:r>
            <a:r>
              <a:rPr lang="es-ES_tradnl" dirty="0" err="1"/>
              <a:t>Caribbean</a:t>
            </a:r>
            <a:r>
              <a:rPr lang="es-ES_tradnl" dirty="0"/>
              <a:t> </a:t>
            </a:r>
            <a:r>
              <a:rPr lang="es-ES_tradnl" dirty="0" err="1"/>
              <a:t>Focus</a:t>
            </a:r>
            <a:endParaRPr lang="es-ES_tradnl" dirty="0"/>
          </a:p>
          <a:p>
            <a:endParaRPr lang="es-ES_tradnl" dirty="0"/>
          </a:p>
          <a:p>
            <a:r>
              <a:rPr lang="es-ES_tradnl" sz="2000" b="1" dirty="0"/>
              <a:t>Oscar Robles						CEO of LACNIC</a:t>
            </a:r>
          </a:p>
        </p:txBody>
      </p:sp>
    </p:spTree>
    <p:extLst>
      <p:ext uri="{BB962C8B-B14F-4D97-AF65-F5344CB8AC3E}">
        <p14:creationId xmlns:p14="http://schemas.microsoft.com/office/powerpoint/2010/main" val="339699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89D39-FD0E-694F-A4D5-4F34ED5F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Global Internet </a:t>
            </a:r>
            <a:r>
              <a:rPr lang="es-ES_tradnl" dirty="0" err="1"/>
              <a:t>Governance</a:t>
            </a:r>
            <a:r>
              <a:rPr lang="es-ES_tradnl" dirty="0"/>
              <a:t> ECOSYSTEM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E3E79-4DE6-764F-8D3C-071299C872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5841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F26E85-B975-5D4F-A8FB-00FA52F09D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647"/>
            <a:ext cx="9144000" cy="591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85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E66B26-D378-904E-8D26-FE4B8B0521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079" y="278296"/>
            <a:ext cx="8203095" cy="594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3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0745BA-2EE4-DC49-9C7A-EF2B5E101E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96472"/>
            <a:ext cx="9144000" cy="586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90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5235524-FBC3-1F45-9366-7A3A684F0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Expanding</a:t>
            </a:r>
            <a:r>
              <a:rPr lang="es-ES_tradnl" dirty="0"/>
              <a:t> </a:t>
            </a:r>
            <a:r>
              <a:rPr lang="es-ES_tradnl" dirty="0" err="1"/>
              <a:t>the</a:t>
            </a:r>
            <a:r>
              <a:rPr lang="es-ES_tradnl" dirty="0"/>
              <a:t> </a:t>
            </a:r>
            <a:r>
              <a:rPr lang="es-ES_tradnl" dirty="0" err="1"/>
              <a:t>Logical</a:t>
            </a:r>
            <a:r>
              <a:rPr lang="es-ES_tradnl" dirty="0"/>
              <a:t> </a:t>
            </a:r>
            <a:r>
              <a:rPr lang="es-ES_tradnl" dirty="0" err="1"/>
              <a:t>Layer</a:t>
            </a:r>
            <a:endParaRPr lang="es-ES_tradnl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282FC1-8FCC-A843-A6C9-9BD11B9F7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46282" y="1417638"/>
            <a:ext cx="2940518" cy="4708525"/>
          </a:xfrm>
        </p:spPr>
        <p:txBody>
          <a:bodyPr>
            <a:normAutofit/>
          </a:bodyPr>
          <a:lstStyle/>
          <a:p>
            <a:r>
              <a:rPr lang="es-ES_tradnl" sz="2400" dirty="0" err="1"/>
              <a:t>Initially</a:t>
            </a:r>
            <a:r>
              <a:rPr lang="es-ES_tradnl" sz="2400" dirty="0"/>
              <a:t> </a:t>
            </a:r>
            <a:r>
              <a:rPr lang="es-ES_tradnl" sz="2400" dirty="0" err="1"/>
              <a:t>Voluntary</a:t>
            </a:r>
            <a:r>
              <a:rPr lang="es-ES_tradnl" sz="2400" dirty="0"/>
              <a:t> </a:t>
            </a:r>
            <a:r>
              <a:rPr lang="es-ES_tradnl" sz="2400" dirty="0" err="1"/>
              <a:t>Operation</a:t>
            </a:r>
            <a:r>
              <a:rPr lang="es-ES_tradnl" sz="2400" dirty="0"/>
              <a:t>.</a:t>
            </a:r>
          </a:p>
          <a:p>
            <a:r>
              <a:rPr lang="es-ES_tradnl" sz="2400" dirty="0"/>
              <a:t>Contractual </a:t>
            </a:r>
            <a:r>
              <a:rPr lang="es-ES_tradnl" sz="2400" dirty="0" err="1"/>
              <a:t>Compliance</a:t>
            </a:r>
            <a:r>
              <a:rPr lang="es-ES_tradnl" sz="2400" dirty="0"/>
              <a:t>.</a:t>
            </a:r>
          </a:p>
          <a:p>
            <a:r>
              <a:rPr lang="es-ES_tradnl" sz="2400" dirty="0" err="1"/>
              <a:t>Community</a:t>
            </a:r>
            <a:r>
              <a:rPr lang="es-ES_tradnl" sz="2400" dirty="0"/>
              <a:t> </a:t>
            </a:r>
            <a:r>
              <a:rPr lang="es-ES_tradnl" sz="2400" dirty="0" err="1"/>
              <a:t>based</a:t>
            </a:r>
            <a:r>
              <a:rPr lang="es-ES_tradnl" sz="2400" dirty="0"/>
              <a:t> </a:t>
            </a:r>
            <a:r>
              <a:rPr lang="es-ES_tradnl" sz="2400" dirty="0" err="1"/>
              <a:t>Organizations</a:t>
            </a:r>
            <a:r>
              <a:rPr lang="es-ES_tradnl" sz="2400" dirty="0"/>
              <a:t>.</a:t>
            </a:r>
          </a:p>
          <a:p>
            <a:r>
              <a:rPr lang="es-ES_tradnl" sz="2400" dirty="0" err="1"/>
              <a:t>Accountability</a:t>
            </a:r>
            <a:r>
              <a:rPr lang="es-ES_tradnl" sz="2400" dirty="0"/>
              <a:t> and </a:t>
            </a:r>
            <a:r>
              <a:rPr lang="es-ES_tradnl" sz="2400" dirty="0" err="1"/>
              <a:t>Transparency</a:t>
            </a:r>
            <a:r>
              <a:rPr lang="es-ES_tradnl" sz="2400" dirty="0"/>
              <a:t> </a:t>
            </a:r>
            <a:r>
              <a:rPr lang="es-ES_tradnl" sz="2400" dirty="0" err="1"/>
              <a:t>mechanisms</a:t>
            </a:r>
            <a:r>
              <a:rPr lang="es-ES_tradnl" sz="2400" dirty="0"/>
              <a:t>.</a:t>
            </a:r>
          </a:p>
          <a:p>
            <a:endParaRPr lang="es-ES_tradnl" sz="2400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8B2D1B6-0A4A-F541-A02C-8B1A41B7217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908" y="1421784"/>
            <a:ext cx="5597766" cy="4789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37B45E-0747-7E4D-B49A-659508A65CC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717" y="4700405"/>
            <a:ext cx="2698595" cy="1425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A25212-4BF6-204E-B8FC-98AAD93E4F9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79375">
            <a:off x="3557524" y="3874018"/>
            <a:ext cx="2028953" cy="273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420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36F3CF-1A91-4F4C-8DC5-13597DA09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err="1"/>
              <a:t>Latin</a:t>
            </a:r>
            <a:r>
              <a:rPr lang="es-ES_tradnl" dirty="0"/>
              <a:t> </a:t>
            </a:r>
            <a:r>
              <a:rPr lang="es-ES_tradnl" dirty="0" err="1"/>
              <a:t>american</a:t>
            </a:r>
            <a:r>
              <a:rPr lang="es-ES_tradnl" dirty="0"/>
              <a:t> &amp; </a:t>
            </a:r>
            <a:r>
              <a:rPr lang="es-ES_tradnl" dirty="0" err="1"/>
              <a:t>Caribbean</a:t>
            </a:r>
            <a:r>
              <a:rPr lang="es-ES_tradnl" dirty="0"/>
              <a:t> Internet ECOSYSTEM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3A52FB-38F6-9345-92C1-498B52C154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3074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>
            <a:extLst>
              <a:ext uri="{FF2B5EF4-FFF2-40B4-BE49-F238E27FC236}">
                <a16:creationId xmlns:a16="http://schemas.microsoft.com/office/drawing/2014/main" id="{4F2CA3D6-45DE-BE41-A670-EF5181A4ECA6}"/>
              </a:ext>
            </a:extLst>
          </p:cNvPr>
          <p:cNvSpPr/>
          <p:nvPr/>
        </p:nvSpPr>
        <p:spPr>
          <a:xfrm>
            <a:off x="1594642" y="2607527"/>
            <a:ext cx="3389971" cy="2932771"/>
          </a:xfrm>
          <a:prstGeom prst="blockArc">
            <a:avLst>
              <a:gd name="adj1" fmla="val 10800000"/>
              <a:gd name="adj2" fmla="val 10799998"/>
              <a:gd name="adj3" fmla="val 21799"/>
            </a:avLst>
          </a:prstGeom>
          <a:gradFill flip="none" rotWithShape="1">
            <a:gsLst>
              <a:gs pos="0">
                <a:srgbClr val="459DCA">
                  <a:shade val="30000"/>
                  <a:satMod val="115000"/>
                </a:srgbClr>
              </a:gs>
              <a:gs pos="50000">
                <a:srgbClr val="459DCA">
                  <a:shade val="67500"/>
                  <a:satMod val="115000"/>
                </a:srgbClr>
              </a:gs>
              <a:gs pos="100000">
                <a:srgbClr val="459DC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algn="ctr"/>
            <a:endParaRPr lang="en-US" b="1">
              <a:solidFill>
                <a:sysClr val="windowText" lastClr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FE97FF-67B0-D94F-A390-3894A55D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LACNIC Role in LAC Region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67DC811-F319-1744-BE01-6D88D2C3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613" y="1600200"/>
            <a:ext cx="3702188" cy="46863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Resource Management</a:t>
            </a:r>
          </a:p>
          <a:p>
            <a:pPr lvl="1"/>
            <a:r>
              <a:rPr lang="en-US" dirty="0"/>
              <a:t>DB Writing – Allocation Numeric Resources (IP Addresses, ASN)</a:t>
            </a:r>
          </a:p>
          <a:p>
            <a:pPr lvl="1"/>
            <a:r>
              <a:rPr lang="en-US" dirty="0"/>
              <a:t>DB Reading – </a:t>
            </a:r>
            <a:r>
              <a:rPr lang="en-US" dirty="0" err="1"/>
              <a:t>Whois</a:t>
            </a:r>
            <a:r>
              <a:rPr lang="en-US" dirty="0"/>
              <a:t>, Reverse DNS, RPKI</a:t>
            </a:r>
          </a:p>
          <a:p>
            <a:r>
              <a:rPr lang="en-US" b="1" dirty="0">
                <a:solidFill>
                  <a:srgbClr val="459DCA"/>
                </a:solidFill>
              </a:rPr>
              <a:t>MEMBERS</a:t>
            </a:r>
          </a:p>
          <a:p>
            <a:pPr lvl="1"/>
            <a:r>
              <a:rPr lang="en-US" b="1" dirty="0">
                <a:solidFill>
                  <a:srgbClr val="459DCA"/>
                </a:solidFill>
              </a:rPr>
              <a:t>Internet Access Providers, Operators, End-Users (Academia, Businesses, </a:t>
            </a:r>
            <a:r>
              <a:rPr lang="en-US" b="1" dirty="0" err="1">
                <a:solidFill>
                  <a:srgbClr val="459DCA"/>
                </a:solidFill>
              </a:rPr>
              <a:t>Govmt</a:t>
            </a:r>
            <a:r>
              <a:rPr lang="en-US" b="1" dirty="0">
                <a:solidFill>
                  <a:srgbClr val="459DCA"/>
                </a:solidFill>
              </a:rPr>
              <a:t> Offices, </a:t>
            </a:r>
            <a:r>
              <a:rPr lang="en-US" b="1" dirty="0" err="1">
                <a:solidFill>
                  <a:srgbClr val="459DCA"/>
                </a:solidFill>
              </a:rPr>
              <a:t>etc</a:t>
            </a:r>
            <a:r>
              <a:rPr lang="en-US" b="1" dirty="0">
                <a:solidFill>
                  <a:srgbClr val="459DCA"/>
                </a:solidFill>
              </a:rPr>
              <a:t>) 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8F122A73-F778-2545-B1D7-919CD77CB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953" y="3456503"/>
            <a:ext cx="2268000" cy="1198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956CB5-0D68-3D47-9D92-051CD56B55AA}"/>
              </a:ext>
            </a:extLst>
          </p:cNvPr>
          <p:cNvSpPr txBox="1"/>
          <p:nvPr/>
        </p:nvSpPr>
        <p:spPr>
          <a:xfrm>
            <a:off x="1968464" y="2987082"/>
            <a:ext cx="2642326" cy="21600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935575"/>
              </a:avLst>
            </a:prstTxWarp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3785167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ck Arc 6">
            <a:extLst>
              <a:ext uri="{FF2B5EF4-FFF2-40B4-BE49-F238E27FC236}">
                <a16:creationId xmlns:a16="http://schemas.microsoft.com/office/drawing/2014/main" id="{4F2CA3D6-45DE-BE41-A670-EF5181A4ECA6}"/>
              </a:ext>
            </a:extLst>
          </p:cNvPr>
          <p:cNvSpPr/>
          <p:nvPr/>
        </p:nvSpPr>
        <p:spPr>
          <a:xfrm>
            <a:off x="1594642" y="2607527"/>
            <a:ext cx="3389971" cy="2932771"/>
          </a:xfrm>
          <a:prstGeom prst="blockArc">
            <a:avLst>
              <a:gd name="adj1" fmla="val 10800000"/>
              <a:gd name="adj2" fmla="val 10799998"/>
              <a:gd name="adj3" fmla="val 21799"/>
            </a:avLst>
          </a:prstGeom>
          <a:gradFill flip="none" rotWithShape="1">
            <a:gsLst>
              <a:gs pos="0">
                <a:srgbClr val="459DCA">
                  <a:shade val="30000"/>
                  <a:satMod val="115000"/>
                </a:srgbClr>
              </a:gs>
              <a:gs pos="50000">
                <a:srgbClr val="459DCA">
                  <a:shade val="67500"/>
                  <a:satMod val="115000"/>
                </a:srgbClr>
              </a:gs>
              <a:gs pos="100000">
                <a:srgbClr val="459DCA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ArchUp">
              <a:avLst/>
            </a:prstTxWarp>
            <a:noAutofit/>
          </a:bodyPr>
          <a:lstStyle/>
          <a:p>
            <a:pPr algn="ctr"/>
            <a:endParaRPr lang="en-US" b="1">
              <a:solidFill>
                <a:sysClr val="windowText" lastClr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CFE97FF-67B0-D94F-A390-3894A55D1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LACNIC Role in LAC Region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A67DC811-F319-1744-BE01-6D88D2C31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8435" y="1600200"/>
            <a:ext cx="3328365" cy="479874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Community Building</a:t>
            </a:r>
          </a:p>
          <a:p>
            <a:pPr lvl="1"/>
            <a:r>
              <a:rPr lang="en-US" dirty="0"/>
              <a:t>Policy Development</a:t>
            </a:r>
          </a:p>
          <a:p>
            <a:pPr lvl="1"/>
            <a:r>
              <a:rPr lang="en-US" dirty="0"/>
              <a:t>Capacity Building (Technical Training)</a:t>
            </a:r>
          </a:p>
          <a:p>
            <a:pPr lvl="1"/>
            <a:r>
              <a:rPr lang="en-US" dirty="0"/>
              <a:t>Infrastructure Support</a:t>
            </a:r>
          </a:p>
          <a:p>
            <a:r>
              <a:rPr lang="en-US" b="1" dirty="0">
                <a:solidFill>
                  <a:srgbClr val="F2A53B"/>
                </a:solidFill>
              </a:rPr>
              <a:t>Community</a:t>
            </a:r>
          </a:p>
          <a:p>
            <a:pPr lvl="1"/>
            <a:r>
              <a:rPr lang="en-US" b="1" dirty="0">
                <a:solidFill>
                  <a:srgbClr val="F2A53B"/>
                </a:solidFill>
              </a:rPr>
              <a:t>Regional Internet Related Organizations (ICANN, ISOC, LACNOG, LACIX, LACTLD, LACIGF).</a:t>
            </a:r>
          </a:p>
          <a:p>
            <a:pPr lvl="1"/>
            <a:r>
              <a:rPr lang="en-US" b="1" dirty="0">
                <a:solidFill>
                  <a:srgbClr val="F2A53B"/>
                </a:solidFill>
              </a:rPr>
              <a:t>ISP’s, Internet Users, Governments.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8F122A73-F778-2545-B1D7-919CD77CB66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2953" y="3456503"/>
            <a:ext cx="2268000" cy="11982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956CB5-0D68-3D47-9D92-051CD56B55AA}"/>
              </a:ext>
            </a:extLst>
          </p:cNvPr>
          <p:cNvSpPr txBox="1"/>
          <p:nvPr/>
        </p:nvSpPr>
        <p:spPr>
          <a:xfrm>
            <a:off x="1968464" y="2987082"/>
            <a:ext cx="2642326" cy="2160000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935575"/>
              </a:avLst>
            </a:prstTxWarp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Resource Management</a:t>
            </a:r>
          </a:p>
        </p:txBody>
      </p:sp>
      <p:sp>
        <p:nvSpPr>
          <p:cNvPr id="8" name="Block Arc 7">
            <a:extLst>
              <a:ext uri="{FF2B5EF4-FFF2-40B4-BE49-F238E27FC236}">
                <a16:creationId xmlns:a16="http://schemas.microsoft.com/office/drawing/2014/main" id="{81BA36F3-583A-A74A-9A7E-08C9114B2DB8}"/>
              </a:ext>
            </a:extLst>
          </p:cNvPr>
          <p:cNvSpPr/>
          <p:nvPr/>
        </p:nvSpPr>
        <p:spPr>
          <a:xfrm>
            <a:off x="964597" y="1977484"/>
            <a:ext cx="4650061" cy="4192857"/>
          </a:xfrm>
          <a:prstGeom prst="blockArc">
            <a:avLst>
              <a:gd name="adj1" fmla="val 10800000"/>
              <a:gd name="adj2" fmla="val 10799999"/>
              <a:gd name="adj3" fmla="val 15065"/>
            </a:avLst>
          </a:prstGeom>
          <a:gradFill flip="none" rotWithShape="1">
            <a:gsLst>
              <a:gs pos="0">
                <a:srgbClr val="F2A53B">
                  <a:shade val="30000"/>
                  <a:satMod val="115000"/>
                </a:srgbClr>
              </a:gs>
              <a:gs pos="50000">
                <a:srgbClr val="F2A53B">
                  <a:shade val="67500"/>
                  <a:satMod val="115000"/>
                </a:srgbClr>
              </a:gs>
              <a:gs pos="100000">
                <a:srgbClr val="F2A53B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4DF5CC-4BB5-1E42-BAB6-511DC1290E3B}"/>
              </a:ext>
            </a:extLst>
          </p:cNvPr>
          <p:cNvSpPr txBox="1"/>
          <p:nvPr/>
        </p:nvSpPr>
        <p:spPr>
          <a:xfrm>
            <a:off x="1143001" y="2314583"/>
            <a:ext cx="4286249" cy="4084366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0935575"/>
              </a:avLst>
            </a:prstTxWarp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Community Building</a:t>
            </a:r>
          </a:p>
        </p:txBody>
      </p:sp>
    </p:spTree>
    <p:extLst>
      <p:ext uri="{BB962C8B-B14F-4D97-AF65-F5344CB8AC3E}">
        <p14:creationId xmlns:p14="http://schemas.microsoft.com/office/powerpoint/2010/main" val="378802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lacnic-ppt-tema-oficial-4x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cnic-ppt-tema-oficial-4x3" id="{6D14DE44-C6FE-7742-A924-6FB14D3A1AF7}" vid="{4AD9DCCC-E056-6646-B433-1CD98C42D6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lacnic-ppt-tema-oficial-4x3</Template>
  <TotalTime>4190</TotalTime>
  <Words>541</Words>
  <Application>Microsoft Macintosh PowerPoint</Application>
  <PresentationFormat>On-screen Show (4:3)</PresentationFormat>
  <Paragraphs>116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FoundryMonoline</vt:lpstr>
      <vt:lpstr>FoundryMonoline Medium</vt:lpstr>
      <vt:lpstr>Helvetica</vt:lpstr>
      <vt:lpstr>Trebuchet MS</vt:lpstr>
      <vt:lpstr>lacnic-ppt-tema-oficial-4x3</vt:lpstr>
      <vt:lpstr>Internet Governance &amp; LACNIC</vt:lpstr>
      <vt:lpstr>Global Internet Governance ECOSYSTEM</vt:lpstr>
      <vt:lpstr>PowerPoint Presentation</vt:lpstr>
      <vt:lpstr>PowerPoint Presentation</vt:lpstr>
      <vt:lpstr>PowerPoint Presentation</vt:lpstr>
      <vt:lpstr>Expanding the Logical Layer</vt:lpstr>
      <vt:lpstr>Latin american &amp; Caribbean Internet ECOSYSTEM</vt:lpstr>
      <vt:lpstr>LACNIC Role in LAC Region</vt:lpstr>
      <vt:lpstr>LACNIC Role in LAC Region</vt:lpstr>
      <vt:lpstr>LACNIC Role in LAC Region</vt:lpstr>
      <vt:lpstr>LACNIC Numbers</vt:lpstr>
      <vt:lpstr>Membership Growth</vt:lpstr>
      <vt:lpstr>Encuesta de Satisfacción 2018 Satisfacción Diversos Aspectos Página Web</vt:lpstr>
      <vt:lpstr>  Despliegue de IPv6 (%ASN’s anunciando prefijos IPv6 al 28/Feb/2018) </vt:lpstr>
      <vt:lpstr>  Despliegue de IPv6 % usuarios por territorio/país </vt:lpstr>
      <vt:lpstr>Contruyendo Comunidad</vt:lpstr>
      <vt:lpstr>Internet Governance &amp; LACNIC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Creación de Comités Adhoc</dc:title>
  <dc:creator>Oscar Robles</dc:creator>
  <cp:lastModifiedBy>Julia Charvolen</cp:lastModifiedBy>
  <cp:revision>30</cp:revision>
  <dcterms:created xsi:type="dcterms:W3CDTF">2018-06-15T19:13:24Z</dcterms:created>
  <dcterms:modified xsi:type="dcterms:W3CDTF">2018-06-24T10:57:15Z</dcterms:modified>
</cp:coreProperties>
</file>